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0"/>
  </p:notesMasterIdLst>
  <p:handoutMasterIdLst>
    <p:handoutMasterId r:id="rId21"/>
  </p:handoutMasterIdLst>
  <p:sldIdLst>
    <p:sldId id="261" r:id="rId5"/>
    <p:sldId id="280" r:id="rId6"/>
    <p:sldId id="314" r:id="rId7"/>
    <p:sldId id="286" r:id="rId8"/>
    <p:sldId id="315" r:id="rId9"/>
    <p:sldId id="319" r:id="rId10"/>
    <p:sldId id="320" r:id="rId11"/>
    <p:sldId id="316" r:id="rId12"/>
    <p:sldId id="322" r:id="rId13"/>
    <p:sldId id="323" r:id="rId14"/>
    <p:sldId id="273" r:id="rId15"/>
    <p:sldId id="324" r:id="rId16"/>
    <p:sldId id="325" r:id="rId17"/>
    <p:sldId id="318" r:id="rId18"/>
    <p:sldId id="32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34" autoAdjust="0"/>
  </p:normalViewPr>
  <p:slideViewPr>
    <p:cSldViewPr>
      <p:cViewPr varScale="1">
        <p:scale>
          <a:sx n="108" d="100"/>
          <a:sy n="108" d="100"/>
        </p:scale>
        <p:origin x="654" y="17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0D06C-2D94-433C-8CA2-77ED683B8F38}"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US"/>
        </a:p>
      </dgm:t>
    </dgm:pt>
    <dgm:pt modelId="{D7A54ABE-4896-40B6-8F54-D5887EB24E3B}">
      <dgm:prSet phldrT="[Text]"/>
      <dgm:spPr/>
      <dgm:t>
        <a:bodyPr/>
        <a:lstStyle/>
        <a:p>
          <a:r>
            <a:rPr lang="en-US" dirty="0"/>
            <a:t>Submit order in Marketplace-get a requisition number</a:t>
          </a:r>
        </a:p>
      </dgm:t>
    </dgm:pt>
    <dgm:pt modelId="{22B3E0D7-5879-440C-8463-2F90F0021B2C}" type="parTrans" cxnId="{53A706B0-C71D-48F5-9DB2-FA6FDDAD6925}">
      <dgm:prSet/>
      <dgm:spPr/>
      <dgm:t>
        <a:bodyPr/>
        <a:lstStyle/>
        <a:p>
          <a:endParaRPr lang="en-US"/>
        </a:p>
      </dgm:t>
    </dgm:pt>
    <dgm:pt modelId="{6321BD56-05A5-488F-AE51-E66974E33B2A}" type="sibTrans" cxnId="{53A706B0-C71D-48F5-9DB2-FA6FDDAD6925}">
      <dgm:prSet/>
      <dgm:spPr/>
      <dgm:t>
        <a:bodyPr/>
        <a:lstStyle/>
        <a:p>
          <a:endParaRPr lang="en-US"/>
        </a:p>
      </dgm:t>
    </dgm:pt>
    <dgm:pt modelId="{66DA1B91-3B94-413F-B37B-5B9F22928137}">
      <dgm:prSet phldrT="[Text]"/>
      <dgm:spPr/>
      <dgm:t>
        <a:bodyPr/>
        <a:lstStyle/>
        <a:p>
          <a:r>
            <a:rPr lang="en-US" dirty="0"/>
            <a:t>Automatic approval-get a PO</a:t>
          </a:r>
        </a:p>
      </dgm:t>
    </dgm:pt>
    <dgm:pt modelId="{17880604-91C4-49AF-B3EF-D7FB2CE9A9C7}" type="parTrans" cxnId="{6AC002D7-31C8-4174-8176-5AAE1DC86127}">
      <dgm:prSet/>
      <dgm:spPr/>
      <dgm:t>
        <a:bodyPr/>
        <a:lstStyle/>
        <a:p>
          <a:endParaRPr lang="en-US"/>
        </a:p>
      </dgm:t>
    </dgm:pt>
    <dgm:pt modelId="{9F10C7AE-ADDE-4E4A-953B-7E770DD6EC81}" type="sibTrans" cxnId="{6AC002D7-31C8-4174-8176-5AAE1DC86127}">
      <dgm:prSet/>
      <dgm:spPr/>
      <dgm:t>
        <a:bodyPr/>
        <a:lstStyle/>
        <a:p>
          <a:endParaRPr lang="en-US"/>
        </a:p>
      </dgm:t>
    </dgm:pt>
    <dgm:pt modelId="{3A43154B-502A-4AB4-A5EF-824B4699445F}">
      <dgm:prSet phldrT="[Text]"/>
      <dgm:spPr/>
      <dgm:t>
        <a:bodyPr/>
        <a:lstStyle/>
        <a:p>
          <a:r>
            <a:rPr lang="en-US" dirty="0"/>
            <a:t>PO goes to vendor</a:t>
          </a:r>
        </a:p>
      </dgm:t>
    </dgm:pt>
    <dgm:pt modelId="{20CB226F-91C0-4148-8B61-586CA3D94A82}" type="parTrans" cxnId="{D2F36379-4057-411D-ABBE-50B69E376FAC}">
      <dgm:prSet/>
      <dgm:spPr/>
      <dgm:t>
        <a:bodyPr/>
        <a:lstStyle/>
        <a:p>
          <a:endParaRPr lang="en-US"/>
        </a:p>
      </dgm:t>
    </dgm:pt>
    <dgm:pt modelId="{CCBCAF04-6114-4622-8F43-54DB372A858F}" type="sibTrans" cxnId="{D2F36379-4057-411D-ABBE-50B69E376FAC}">
      <dgm:prSet/>
      <dgm:spPr/>
      <dgm:t>
        <a:bodyPr/>
        <a:lstStyle/>
        <a:p>
          <a:endParaRPr lang="en-US"/>
        </a:p>
      </dgm:t>
    </dgm:pt>
    <dgm:pt modelId="{CBBDECC6-56A9-4A57-90C6-867BE2E2CE68}">
      <dgm:prSet phldrT="[Text]"/>
      <dgm:spPr/>
      <dgm:t>
        <a:bodyPr/>
        <a:lstStyle/>
        <a:p>
          <a:r>
            <a:rPr lang="en-US" dirty="0"/>
            <a:t>Wait for approval</a:t>
          </a:r>
        </a:p>
      </dgm:t>
    </dgm:pt>
    <dgm:pt modelId="{835E8DA7-AD4B-4AD3-8F1C-6206B1AF003A}" type="parTrans" cxnId="{60D05C58-B374-4399-B17F-2251868A5AE6}">
      <dgm:prSet/>
      <dgm:spPr/>
      <dgm:t>
        <a:bodyPr/>
        <a:lstStyle/>
        <a:p>
          <a:endParaRPr lang="en-US"/>
        </a:p>
      </dgm:t>
    </dgm:pt>
    <dgm:pt modelId="{DBFA9357-DBF4-447A-A8B6-0A9B84FCD90B}" type="sibTrans" cxnId="{60D05C58-B374-4399-B17F-2251868A5AE6}">
      <dgm:prSet/>
      <dgm:spPr/>
      <dgm:t>
        <a:bodyPr/>
        <a:lstStyle/>
        <a:p>
          <a:endParaRPr lang="en-US"/>
        </a:p>
      </dgm:t>
    </dgm:pt>
    <dgm:pt modelId="{A1BACB8E-258E-431D-A8C0-830418A768E8}">
      <dgm:prSet phldrT="[Text]"/>
      <dgm:spPr/>
      <dgm:t>
        <a:bodyPr/>
        <a:lstStyle/>
        <a:p>
          <a:r>
            <a:rPr lang="en-US" dirty="0"/>
            <a:t>Approval *usually* received within 24-48 hours</a:t>
          </a:r>
        </a:p>
      </dgm:t>
    </dgm:pt>
    <dgm:pt modelId="{2FCF68AC-C574-46D7-B49C-B1D3594A9054}" type="parTrans" cxnId="{C9612F6D-7720-47A7-A519-8132BC74AED7}">
      <dgm:prSet/>
      <dgm:spPr/>
      <dgm:t>
        <a:bodyPr/>
        <a:lstStyle/>
        <a:p>
          <a:endParaRPr lang="en-US"/>
        </a:p>
      </dgm:t>
    </dgm:pt>
    <dgm:pt modelId="{4E6E932E-031C-4DF2-B7F4-B76008B1B552}" type="sibTrans" cxnId="{C9612F6D-7720-47A7-A519-8132BC74AED7}">
      <dgm:prSet/>
      <dgm:spPr/>
      <dgm:t>
        <a:bodyPr/>
        <a:lstStyle/>
        <a:p>
          <a:endParaRPr lang="en-US"/>
        </a:p>
      </dgm:t>
    </dgm:pt>
    <dgm:pt modelId="{CA3188E5-9465-4A54-A331-DB3824031A76}">
      <dgm:prSet phldrT="[Text]"/>
      <dgm:spPr/>
      <dgm:t>
        <a:bodyPr/>
        <a:lstStyle/>
        <a:p>
          <a:r>
            <a:rPr lang="en-US" dirty="0"/>
            <a:t>Vendor ships product</a:t>
          </a:r>
        </a:p>
      </dgm:t>
    </dgm:pt>
    <dgm:pt modelId="{A65866D2-DB61-44CC-B95A-36111E8AD437}" type="parTrans" cxnId="{9C3BE0EB-CF96-42EC-BAA5-3A2F6FAA4842}">
      <dgm:prSet/>
      <dgm:spPr/>
      <dgm:t>
        <a:bodyPr/>
        <a:lstStyle/>
        <a:p>
          <a:endParaRPr lang="en-US"/>
        </a:p>
      </dgm:t>
    </dgm:pt>
    <dgm:pt modelId="{83289986-93F8-4A32-8524-C007110E1486}" type="sibTrans" cxnId="{9C3BE0EB-CF96-42EC-BAA5-3A2F6FAA4842}">
      <dgm:prSet/>
      <dgm:spPr/>
      <dgm:t>
        <a:bodyPr/>
        <a:lstStyle/>
        <a:p>
          <a:endParaRPr lang="en-US"/>
        </a:p>
      </dgm:t>
    </dgm:pt>
    <dgm:pt modelId="{50340BE6-413E-4E9E-8DC2-7ED7AEDF7504}">
      <dgm:prSet phldrT="[Text]"/>
      <dgm:spPr/>
      <dgm:t>
        <a:bodyPr/>
        <a:lstStyle/>
        <a:p>
          <a:r>
            <a:rPr lang="en-US" dirty="0"/>
            <a:t>Done either by </a:t>
          </a:r>
          <a:r>
            <a:rPr lang="en-US" dirty="0" err="1"/>
            <a:t>Fedex</a:t>
          </a:r>
          <a:r>
            <a:rPr lang="en-US" dirty="0"/>
            <a:t> or UPS usually</a:t>
          </a:r>
        </a:p>
      </dgm:t>
    </dgm:pt>
    <dgm:pt modelId="{6464F5B5-692A-48DD-9AE4-26943A831012}" type="parTrans" cxnId="{D0DE4E35-8ABC-4167-8749-610993F3D736}">
      <dgm:prSet/>
      <dgm:spPr/>
      <dgm:t>
        <a:bodyPr/>
        <a:lstStyle/>
        <a:p>
          <a:endParaRPr lang="en-US"/>
        </a:p>
      </dgm:t>
    </dgm:pt>
    <dgm:pt modelId="{4FE56BF9-574C-458A-8D85-4266C45A60A2}" type="sibTrans" cxnId="{D0DE4E35-8ABC-4167-8749-610993F3D736}">
      <dgm:prSet/>
      <dgm:spPr/>
      <dgm:t>
        <a:bodyPr/>
        <a:lstStyle/>
        <a:p>
          <a:endParaRPr lang="en-US"/>
        </a:p>
      </dgm:t>
    </dgm:pt>
    <dgm:pt modelId="{828002E6-756A-4CA6-91D5-79AEAF0CDCF6}">
      <dgm:prSet phldrT="[Text]"/>
      <dgm:spPr/>
      <dgm:t>
        <a:bodyPr/>
        <a:lstStyle/>
        <a:p>
          <a:r>
            <a:rPr lang="en-US" dirty="0"/>
            <a:t>We receive product</a:t>
          </a:r>
        </a:p>
      </dgm:t>
    </dgm:pt>
    <dgm:pt modelId="{9935F8FC-F400-4B3C-A596-E35FAFC6E279}" type="parTrans" cxnId="{E009F6F0-45E1-4407-BBF0-E8D644AACE31}">
      <dgm:prSet/>
      <dgm:spPr/>
      <dgm:t>
        <a:bodyPr/>
        <a:lstStyle/>
        <a:p>
          <a:endParaRPr lang="en-US"/>
        </a:p>
      </dgm:t>
    </dgm:pt>
    <dgm:pt modelId="{73B2DB8A-FFB4-4FE1-8CD0-2254ECBBB39B}" type="sibTrans" cxnId="{E009F6F0-45E1-4407-BBF0-E8D644AACE31}">
      <dgm:prSet/>
      <dgm:spPr/>
      <dgm:t>
        <a:bodyPr/>
        <a:lstStyle/>
        <a:p>
          <a:endParaRPr lang="en-US"/>
        </a:p>
      </dgm:t>
    </dgm:pt>
    <dgm:pt modelId="{FFED8A37-351D-4E16-8994-B675942FA45C}">
      <dgm:prSet phldrT="[Text]"/>
      <dgm:spPr/>
      <dgm:t>
        <a:bodyPr/>
        <a:lstStyle/>
        <a:p>
          <a:r>
            <a:rPr lang="en-US" dirty="0"/>
            <a:t>You sign for product</a:t>
          </a:r>
        </a:p>
      </dgm:t>
    </dgm:pt>
    <dgm:pt modelId="{BBCE8C58-DBEA-4BEB-A541-2AD27FF40EEB}" type="parTrans" cxnId="{570F5C4E-2758-4CF4-83FE-169A220FF1F1}">
      <dgm:prSet/>
      <dgm:spPr/>
      <dgm:t>
        <a:bodyPr/>
        <a:lstStyle/>
        <a:p>
          <a:endParaRPr lang="en-US"/>
        </a:p>
      </dgm:t>
    </dgm:pt>
    <dgm:pt modelId="{4CE34DBA-B37C-4DB9-BA08-C4225232F09D}" type="sibTrans" cxnId="{570F5C4E-2758-4CF4-83FE-169A220FF1F1}">
      <dgm:prSet/>
      <dgm:spPr/>
      <dgm:t>
        <a:bodyPr/>
        <a:lstStyle/>
        <a:p>
          <a:endParaRPr lang="en-US"/>
        </a:p>
      </dgm:t>
    </dgm:pt>
    <dgm:pt modelId="{9A1F3AE7-D695-486D-97CC-8FF4FAF970A2}" type="pres">
      <dgm:prSet presAssocID="{0770D06C-2D94-433C-8CA2-77ED683B8F38}" presName="rootnode" presStyleCnt="0">
        <dgm:presLayoutVars>
          <dgm:chMax/>
          <dgm:chPref/>
          <dgm:dir/>
          <dgm:animLvl val="lvl"/>
        </dgm:presLayoutVars>
      </dgm:prSet>
      <dgm:spPr/>
    </dgm:pt>
    <dgm:pt modelId="{2F017108-BA48-49AE-B864-DD71C35F86A3}" type="pres">
      <dgm:prSet presAssocID="{D7A54ABE-4896-40B6-8F54-D5887EB24E3B}" presName="composite" presStyleCnt="0"/>
      <dgm:spPr/>
    </dgm:pt>
    <dgm:pt modelId="{C0125945-2F19-42CB-A721-297B918FB2A9}" type="pres">
      <dgm:prSet presAssocID="{D7A54ABE-4896-40B6-8F54-D5887EB24E3B}" presName="bentUpArrow1" presStyleLbl="alignImgPlace1" presStyleIdx="0" presStyleCnt="4"/>
      <dgm:spPr/>
    </dgm:pt>
    <dgm:pt modelId="{1A7B96CD-E9BD-4EFA-82BB-0633BA13ED82}" type="pres">
      <dgm:prSet presAssocID="{D7A54ABE-4896-40B6-8F54-D5887EB24E3B}" presName="ParentText" presStyleLbl="node1" presStyleIdx="0" presStyleCnt="5" custLinFactNeighborX="-1267" custLinFactNeighborY="-3439">
        <dgm:presLayoutVars>
          <dgm:chMax val="1"/>
          <dgm:chPref val="1"/>
          <dgm:bulletEnabled val="1"/>
        </dgm:presLayoutVars>
      </dgm:prSet>
      <dgm:spPr/>
    </dgm:pt>
    <dgm:pt modelId="{35EE0B91-359A-4BCF-8EF4-59616664675D}" type="pres">
      <dgm:prSet presAssocID="{D7A54ABE-4896-40B6-8F54-D5887EB24E3B}" presName="ChildText" presStyleLbl="revTx" presStyleIdx="0" presStyleCnt="5">
        <dgm:presLayoutVars>
          <dgm:chMax val="0"/>
          <dgm:chPref val="0"/>
          <dgm:bulletEnabled val="1"/>
        </dgm:presLayoutVars>
      </dgm:prSet>
      <dgm:spPr/>
    </dgm:pt>
    <dgm:pt modelId="{FA49B18C-5334-4B22-AFD5-6F2F52CA6CFF}" type="pres">
      <dgm:prSet presAssocID="{6321BD56-05A5-488F-AE51-E66974E33B2A}" presName="sibTrans" presStyleCnt="0"/>
      <dgm:spPr/>
    </dgm:pt>
    <dgm:pt modelId="{CE256F02-5183-4137-B25D-A0C2588380FB}" type="pres">
      <dgm:prSet presAssocID="{3A43154B-502A-4AB4-A5EF-824B4699445F}" presName="composite" presStyleCnt="0"/>
      <dgm:spPr/>
    </dgm:pt>
    <dgm:pt modelId="{9E302A81-1DEA-4751-9BB6-42E1FF499C58}" type="pres">
      <dgm:prSet presAssocID="{3A43154B-502A-4AB4-A5EF-824B4699445F}" presName="bentUpArrow1" presStyleLbl="alignImgPlace1" presStyleIdx="1" presStyleCnt="4"/>
      <dgm:spPr/>
    </dgm:pt>
    <dgm:pt modelId="{70AD8AD0-14B7-4445-B94A-8D2DFE9F8C49}" type="pres">
      <dgm:prSet presAssocID="{3A43154B-502A-4AB4-A5EF-824B4699445F}" presName="ParentText" presStyleLbl="node1" presStyleIdx="1" presStyleCnt="5">
        <dgm:presLayoutVars>
          <dgm:chMax val="1"/>
          <dgm:chPref val="1"/>
          <dgm:bulletEnabled val="1"/>
        </dgm:presLayoutVars>
      </dgm:prSet>
      <dgm:spPr/>
    </dgm:pt>
    <dgm:pt modelId="{7DA3F045-B800-4DF9-8BBB-78F66BD13163}" type="pres">
      <dgm:prSet presAssocID="{3A43154B-502A-4AB4-A5EF-824B4699445F}" presName="ChildText" presStyleLbl="revTx" presStyleIdx="1" presStyleCnt="5">
        <dgm:presLayoutVars>
          <dgm:chMax val="0"/>
          <dgm:chPref val="0"/>
          <dgm:bulletEnabled val="1"/>
        </dgm:presLayoutVars>
      </dgm:prSet>
      <dgm:spPr/>
    </dgm:pt>
    <dgm:pt modelId="{EDDDD503-38C9-4F53-9486-D7ECAE13FB35}" type="pres">
      <dgm:prSet presAssocID="{CCBCAF04-6114-4622-8F43-54DB372A858F}" presName="sibTrans" presStyleCnt="0"/>
      <dgm:spPr/>
    </dgm:pt>
    <dgm:pt modelId="{A033E6AC-1E06-4EFE-9892-0231F8C1CDD7}" type="pres">
      <dgm:prSet presAssocID="{A1BACB8E-258E-431D-A8C0-830418A768E8}" presName="composite" presStyleCnt="0"/>
      <dgm:spPr/>
    </dgm:pt>
    <dgm:pt modelId="{DEBDDD4E-EE9C-4266-ACB4-1D6CA8E49D3F}" type="pres">
      <dgm:prSet presAssocID="{A1BACB8E-258E-431D-A8C0-830418A768E8}" presName="bentUpArrow1" presStyleLbl="alignImgPlace1" presStyleIdx="2" presStyleCnt="4"/>
      <dgm:spPr/>
    </dgm:pt>
    <dgm:pt modelId="{00A774A1-495D-4237-82F0-0ADC69547E0F}" type="pres">
      <dgm:prSet presAssocID="{A1BACB8E-258E-431D-A8C0-830418A768E8}" presName="ParentText" presStyleLbl="node1" presStyleIdx="2" presStyleCnt="5">
        <dgm:presLayoutVars>
          <dgm:chMax val="1"/>
          <dgm:chPref val="1"/>
          <dgm:bulletEnabled val="1"/>
        </dgm:presLayoutVars>
      </dgm:prSet>
      <dgm:spPr/>
    </dgm:pt>
    <dgm:pt modelId="{98DD2007-DF72-4F2F-A2D0-0821C093C379}" type="pres">
      <dgm:prSet presAssocID="{A1BACB8E-258E-431D-A8C0-830418A768E8}" presName="ChildText" presStyleLbl="revTx" presStyleIdx="2" presStyleCnt="5">
        <dgm:presLayoutVars>
          <dgm:chMax val="0"/>
          <dgm:chPref val="0"/>
          <dgm:bulletEnabled val="1"/>
        </dgm:presLayoutVars>
      </dgm:prSet>
      <dgm:spPr/>
    </dgm:pt>
    <dgm:pt modelId="{75EF15C1-A61E-4187-B399-4FC2205319D3}" type="pres">
      <dgm:prSet presAssocID="{4E6E932E-031C-4DF2-B7F4-B76008B1B552}" presName="sibTrans" presStyleCnt="0"/>
      <dgm:spPr/>
    </dgm:pt>
    <dgm:pt modelId="{F2B649A1-24B7-4D67-ADA4-66FB54D497BB}" type="pres">
      <dgm:prSet presAssocID="{CA3188E5-9465-4A54-A331-DB3824031A76}" presName="composite" presStyleCnt="0"/>
      <dgm:spPr/>
    </dgm:pt>
    <dgm:pt modelId="{2B41F27C-D9F5-402D-93C2-22F343EBDF5D}" type="pres">
      <dgm:prSet presAssocID="{CA3188E5-9465-4A54-A331-DB3824031A76}" presName="bentUpArrow1" presStyleLbl="alignImgPlace1" presStyleIdx="3" presStyleCnt="4"/>
      <dgm:spPr/>
    </dgm:pt>
    <dgm:pt modelId="{9DEFAE1F-D334-48C0-BD5F-845CF11F01A3}" type="pres">
      <dgm:prSet presAssocID="{CA3188E5-9465-4A54-A331-DB3824031A76}" presName="ParentText" presStyleLbl="node1" presStyleIdx="3" presStyleCnt="5">
        <dgm:presLayoutVars>
          <dgm:chMax val="1"/>
          <dgm:chPref val="1"/>
          <dgm:bulletEnabled val="1"/>
        </dgm:presLayoutVars>
      </dgm:prSet>
      <dgm:spPr/>
    </dgm:pt>
    <dgm:pt modelId="{ED4E0CF8-4D47-4241-9931-EB29069E9301}" type="pres">
      <dgm:prSet presAssocID="{CA3188E5-9465-4A54-A331-DB3824031A76}" presName="ChildText" presStyleLbl="revTx" presStyleIdx="3" presStyleCnt="5">
        <dgm:presLayoutVars>
          <dgm:chMax val="0"/>
          <dgm:chPref val="0"/>
          <dgm:bulletEnabled val="1"/>
        </dgm:presLayoutVars>
      </dgm:prSet>
      <dgm:spPr/>
    </dgm:pt>
    <dgm:pt modelId="{81207935-B603-46F8-9E7B-BF20D5AD9B1A}" type="pres">
      <dgm:prSet presAssocID="{83289986-93F8-4A32-8524-C007110E1486}" presName="sibTrans" presStyleCnt="0"/>
      <dgm:spPr/>
    </dgm:pt>
    <dgm:pt modelId="{ADFF2009-23E7-4D73-9075-3F2FB0903E9D}" type="pres">
      <dgm:prSet presAssocID="{828002E6-756A-4CA6-91D5-79AEAF0CDCF6}" presName="composite" presStyleCnt="0"/>
      <dgm:spPr/>
    </dgm:pt>
    <dgm:pt modelId="{A1EDB601-76FE-4A56-B424-2237AD072CDF}" type="pres">
      <dgm:prSet presAssocID="{828002E6-756A-4CA6-91D5-79AEAF0CDCF6}" presName="ParentText" presStyleLbl="node1" presStyleIdx="4" presStyleCnt="5">
        <dgm:presLayoutVars>
          <dgm:chMax val="1"/>
          <dgm:chPref val="1"/>
          <dgm:bulletEnabled val="1"/>
        </dgm:presLayoutVars>
      </dgm:prSet>
      <dgm:spPr/>
    </dgm:pt>
    <dgm:pt modelId="{485A91AB-305B-4476-93B8-650F19004BEF}" type="pres">
      <dgm:prSet presAssocID="{828002E6-756A-4CA6-91D5-79AEAF0CDCF6}" presName="FinalChildText" presStyleLbl="revTx" presStyleIdx="4" presStyleCnt="5">
        <dgm:presLayoutVars>
          <dgm:chMax val="0"/>
          <dgm:chPref val="0"/>
          <dgm:bulletEnabled val="1"/>
        </dgm:presLayoutVars>
      </dgm:prSet>
      <dgm:spPr/>
    </dgm:pt>
  </dgm:ptLst>
  <dgm:cxnLst>
    <dgm:cxn modelId="{D0DE4E35-8ABC-4167-8749-610993F3D736}" srcId="{CA3188E5-9465-4A54-A331-DB3824031A76}" destId="{50340BE6-413E-4E9E-8DC2-7ED7AEDF7504}" srcOrd="0" destOrd="0" parTransId="{6464F5B5-692A-48DD-9AE4-26943A831012}" sibTransId="{4FE56BF9-574C-458A-8D85-4266C45A60A2}"/>
    <dgm:cxn modelId="{C9C20C43-2408-4DB5-826A-AE65F8EC4214}" type="presOf" srcId="{CBBDECC6-56A9-4A57-90C6-867BE2E2CE68}" destId="{7DA3F045-B800-4DF9-8BBB-78F66BD13163}" srcOrd="0" destOrd="0" presId="urn:microsoft.com/office/officeart/2005/8/layout/StepDownProcess"/>
    <dgm:cxn modelId="{C9612F6D-7720-47A7-A519-8132BC74AED7}" srcId="{0770D06C-2D94-433C-8CA2-77ED683B8F38}" destId="{A1BACB8E-258E-431D-A8C0-830418A768E8}" srcOrd="2" destOrd="0" parTransId="{2FCF68AC-C574-46D7-B49C-B1D3594A9054}" sibTransId="{4E6E932E-031C-4DF2-B7F4-B76008B1B552}"/>
    <dgm:cxn modelId="{570F5C4E-2758-4CF4-83FE-169A220FF1F1}" srcId="{828002E6-756A-4CA6-91D5-79AEAF0CDCF6}" destId="{FFED8A37-351D-4E16-8994-B675942FA45C}" srcOrd="0" destOrd="0" parTransId="{BBCE8C58-DBEA-4BEB-A541-2AD27FF40EEB}" sibTransId="{4CE34DBA-B37C-4DB9-BA08-C4225232F09D}"/>
    <dgm:cxn modelId="{47058E4F-2D6D-4602-BD52-2C81E5279B2A}" type="presOf" srcId="{0770D06C-2D94-433C-8CA2-77ED683B8F38}" destId="{9A1F3AE7-D695-486D-97CC-8FF4FAF970A2}" srcOrd="0" destOrd="0" presId="urn:microsoft.com/office/officeart/2005/8/layout/StepDownProcess"/>
    <dgm:cxn modelId="{7CA31F78-0B62-4F22-ABF5-83306EF9F795}" type="presOf" srcId="{CA3188E5-9465-4A54-A331-DB3824031A76}" destId="{9DEFAE1F-D334-48C0-BD5F-845CF11F01A3}" srcOrd="0" destOrd="0" presId="urn:microsoft.com/office/officeart/2005/8/layout/StepDownProcess"/>
    <dgm:cxn modelId="{60D05C58-B374-4399-B17F-2251868A5AE6}" srcId="{3A43154B-502A-4AB4-A5EF-824B4699445F}" destId="{CBBDECC6-56A9-4A57-90C6-867BE2E2CE68}" srcOrd="0" destOrd="0" parTransId="{835E8DA7-AD4B-4AD3-8F1C-6206B1AF003A}" sibTransId="{DBFA9357-DBF4-447A-A8B6-0A9B84FCD90B}"/>
    <dgm:cxn modelId="{D2F36379-4057-411D-ABBE-50B69E376FAC}" srcId="{0770D06C-2D94-433C-8CA2-77ED683B8F38}" destId="{3A43154B-502A-4AB4-A5EF-824B4699445F}" srcOrd="1" destOrd="0" parTransId="{20CB226F-91C0-4148-8B61-586CA3D94A82}" sibTransId="{CCBCAF04-6114-4622-8F43-54DB372A858F}"/>
    <dgm:cxn modelId="{C59F9880-69A8-42F0-9BF9-7AA1857F9487}" type="presOf" srcId="{828002E6-756A-4CA6-91D5-79AEAF0CDCF6}" destId="{A1EDB601-76FE-4A56-B424-2237AD072CDF}" srcOrd="0" destOrd="0" presId="urn:microsoft.com/office/officeart/2005/8/layout/StepDownProcess"/>
    <dgm:cxn modelId="{BCCC8387-A9C8-423B-8418-9EAE1E112766}" type="presOf" srcId="{50340BE6-413E-4E9E-8DC2-7ED7AEDF7504}" destId="{ED4E0CF8-4D47-4241-9931-EB29069E9301}" srcOrd="0" destOrd="0" presId="urn:microsoft.com/office/officeart/2005/8/layout/StepDownProcess"/>
    <dgm:cxn modelId="{DFD85DA9-B5A5-4781-88FB-D1F6895EDFAC}" type="presOf" srcId="{D7A54ABE-4896-40B6-8F54-D5887EB24E3B}" destId="{1A7B96CD-E9BD-4EFA-82BB-0633BA13ED82}" srcOrd="0" destOrd="0" presId="urn:microsoft.com/office/officeart/2005/8/layout/StepDownProcess"/>
    <dgm:cxn modelId="{3FCF87AD-34FD-4B0E-B407-48CE3E547C43}" type="presOf" srcId="{FFED8A37-351D-4E16-8994-B675942FA45C}" destId="{485A91AB-305B-4476-93B8-650F19004BEF}" srcOrd="0" destOrd="0" presId="urn:microsoft.com/office/officeart/2005/8/layout/StepDownProcess"/>
    <dgm:cxn modelId="{53A706B0-C71D-48F5-9DB2-FA6FDDAD6925}" srcId="{0770D06C-2D94-433C-8CA2-77ED683B8F38}" destId="{D7A54ABE-4896-40B6-8F54-D5887EB24E3B}" srcOrd="0" destOrd="0" parTransId="{22B3E0D7-5879-440C-8463-2F90F0021B2C}" sibTransId="{6321BD56-05A5-488F-AE51-E66974E33B2A}"/>
    <dgm:cxn modelId="{B6EC3ED2-B32D-4DC6-8168-F19998F7A242}" type="presOf" srcId="{3A43154B-502A-4AB4-A5EF-824B4699445F}" destId="{70AD8AD0-14B7-4445-B94A-8D2DFE9F8C49}" srcOrd="0" destOrd="0" presId="urn:microsoft.com/office/officeart/2005/8/layout/StepDownProcess"/>
    <dgm:cxn modelId="{6AC002D7-31C8-4174-8176-5AAE1DC86127}" srcId="{D7A54ABE-4896-40B6-8F54-D5887EB24E3B}" destId="{66DA1B91-3B94-413F-B37B-5B9F22928137}" srcOrd="0" destOrd="0" parTransId="{17880604-91C4-49AF-B3EF-D7FB2CE9A9C7}" sibTransId="{9F10C7AE-ADDE-4E4A-953B-7E770DD6EC81}"/>
    <dgm:cxn modelId="{9C3BE0EB-CF96-42EC-BAA5-3A2F6FAA4842}" srcId="{0770D06C-2D94-433C-8CA2-77ED683B8F38}" destId="{CA3188E5-9465-4A54-A331-DB3824031A76}" srcOrd="3" destOrd="0" parTransId="{A65866D2-DB61-44CC-B95A-36111E8AD437}" sibTransId="{83289986-93F8-4A32-8524-C007110E1486}"/>
    <dgm:cxn modelId="{A2F77BEE-7156-4ECF-B71E-6F6563C8BCB8}" type="presOf" srcId="{A1BACB8E-258E-431D-A8C0-830418A768E8}" destId="{00A774A1-495D-4237-82F0-0ADC69547E0F}" srcOrd="0" destOrd="0" presId="urn:microsoft.com/office/officeart/2005/8/layout/StepDownProcess"/>
    <dgm:cxn modelId="{E009F6F0-45E1-4407-BBF0-E8D644AACE31}" srcId="{0770D06C-2D94-433C-8CA2-77ED683B8F38}" destId="{828002E6-756A-4CA6-91D5-79AEAF0CDCF6}" srcOrd="4" destOrd="0" parTransId="{9935F8FC-F400-4B3C-A596-E35FAFC6E279}" sibTransId="{73B2DB8A-FFB4-4FE1-8CD0-2254ECBBB39B}"/>
    <dgm:cxn modelId="{4D6A64FB-2802-4F68-8B54-8E9EBB0A2863}" type="presOf" srcId="{66DA1B91-3B94-413F-B37B-5B9F22928137}" destId="{35EE0B91-359A-4BCF-8EF4-59616664675D}" srcOrd="0" destOrd="0" presId="urn:microsoft.com/office/officeart/2005/8/layout/StepDownProcess"/>
    <dgm:cxn modelId="{35AE5449-05C8-4C87-BE6B-1A1584F2DD5C}" type="presParOf" srcId="{9A1F3AE7-D695-486D-97CC-8FF4FAF970A2}" destId="{2F017108-BA48-49AE-B864-DD71C35F86A3}" srcOrd="0" destOrd="0" presId="urn:microsoft.com/office/officeart/2005/8/layout/StepDownProcess"/>
    <dgm:cxn modelId="{DE39DC76-945D-481B-A835-1F417DB5150D}" type="presParOf" srcId="{2F017108-BA48-49AE-B864-DD71C35F86A3}" destId="{C0125945-2F19-42CB-A721-297B918FB2A9}" srcOrd="0" destOrd="0" presId="urn:microsoft.com/office/officeart/2005/8/layout/StepDownProcess"/>
    <dgm:cxn modelId="{CE2F8C48-478A-40D9-9462-AF59AA8E6F13}" type="presParOf" srcId="{2F017108-BA48-49AE-B864-DD71C35F86A3}" destId="{1A7B96CD-E9BD-4EFA-82BB-0633BA13ED82}" srcOrd="1" destOrd="0" presId="urn:microsoft.com/office/officeart/2005/8/layout/StepDownProcess"/>
    <dgm:cxn modelId="{00C1E5F6-45C8-42C6-A5BC-08289A8F883D}" type="presParOf" srcId="{2F017108-BA48-49AE-B864-DD71C35F86A3}" destId="{35EE0B91-359A-4BCF-8EF4-59616664675D}" srcOrd="2" destOrd="0" presId="urn:microsoft.com/office/officeart/2005/8/layout/StepDownProcess"/>
    <dgm:cxn modelId="{2B857716-A410-4AE0-80CE-79B08CEEC029}" type="presParOf" srcId="{9A1F3AE7-D695-486D-97CC-8FF4FAF970A2}" destId="{FA49B18C-5334-4B22-AFD5-6F2F52CA6CFF}" srcOrd="1" destOrd="0" presId="urn:microsoft.com/office/officeart/2005/8/layout/StepDownProcess"/>
    <dgm:cxn modelId="{CD76DB89-6F51-42BF-80D7-BA9A18D914CF}" type="presParOf" srcId="{9A1F3AE7-D695-486D-97CC-8FF4FAF970A2}" destId="{CE256F02-5183-4137-B25D-A0C2588380FB}" srcOrd="2" destOrd="0" presId="urn:microsoft.com/office/officeart/2005/8/layout/StepDownProcess"/>
    <dgm:cxn modelId="{42F30B00-E942-4C14-A7D2-8B6892550F5E}" type="presParOf" srcId="{CE256F02-5183-4137-B25D-A0C2588380FB}" destId="{9E302A81-1DEA-4751-9BB6-42E1FF499C58}" srcOrd="0" destOrd="0" presId="urn:microsoft.com/office/officeart/2005/8/layout/StepDownProcess"/>
    <dgm:cxn modelId="{468259AA-D60B-47EE-BC89-7EF5E85A7F5A}" type="presParOf" srcId="{CE256F02-5183-4137-B25D-A0C2588380FB}" destId="{70AD8AD0-14B7-4445-B94A-8D2DFE9F8C49}" srcOrd="1" destOrd="0" presId="urn:microsoft.com/office/officeart/2005/8/layout/StepDownProcess"/>
    <dgm:cxn modelId="{C31EEC6A-1D9D-4268-98CD-9357AA4EDEF1}" type="presParOf" srcId="{CE256F02-5183-4137-B25D-A0C2588380FB}" destId="{7DA3F045-B800-4DF9-8BBB-78F66BD13163}" srcOrd="2" destOrd="0" presId="urn:microsoft.com/office/officeart/2005/8/layout/StepDownProcess"/>
    <dgm:cxn modelId="{88713757-7819-4153-BD3B-022528F87708}" type="presParOf" srcId="{9A1F3AE7-D695-486D-97CC-8FF4FAF970A2}" destId="{EDDDD503-38C9-4F53-9486-D7ECAE13FB35}" srcOrd="3" destOrd="0" presId="urn:microsoft.com/office/officeart/2005/8/layout/StepDownProcess"/>
    <dgm:cxn modelId="{4FBAC9D2-7BDA-41B6-9CD6-4E50B02F12CE}" type="presParOf" srcId="{9A1F3AE7-D695-486D-97CC-8FF4FAF970A2}" destId="{A033E6AC-1E06-4EFE-9892-0231F8C1CDD7}" srcOrd="4" destOrd="0" presId="urn:microsoft.com/office/officeart/2005/8/layout/StepDownProcess"/>
    <dgm:cxn modelId="{9C04F695-8BEF-4E40-9A86-572577E40E54}" type="presParOf" srcId="{A033E6AC-1E06-4EFE-9892-0231F8C1CDD7}" destId="{DEBDDD4E-EE9C-4266-ACB4-1D6CA8E49D3F}" srcOrd="0" destOrd="0" presId="urn:microsoft.com/office/officeart/2005/8/layout/StepDownProcess"/>
    <dgm:cxn modelId="{229F53BF-A626-472D-9102-027367D6577D}" type="presParOf" srcId="{A033E6AC-1E06-4EFE-9892-0231F8C1CDD7}" destId="{00A774A1-495D-4237-82F0-0ADC69547E0F}" srcOrd="1" destOrd="0" presId="urn:microsoft.com/office/officeart/2005/8/layout/StepDownProcess"/>
    <dgm:cxn modelId="{FF05A4D4-32A9-449F-8289-57C8E3EABC2C}" type="presParOf" srcId="{A033E6AC-1E06-4EFE-9892-0231F8C1CDD7}" destId="{98DD2007-DF72-4F2F-A2D0-0821C093C379}" srcOrd="2" destOrd="0" presId="urn:microsoft.com/office/officeart/2005/8/layout/StepDownProcess"/>
    <dgm:cxn modelId="{2C147535-6EF8-4079-B3DD-69CB7BFCD6B5}" type="presParOf" srcId="{9A1F3AE7-D695-486D-97CC-8FF4FAF970A2}" destId="{75EF15C1-A61E-4187-B399-4FC2205319D3}" srcOrd="5" destOrd="0" presId="urn:microsoft.com/office/officeart/2005/8/layout/StepDownProcess"/>
    <dgm:cxn modelId="{2BE38CF3-E0E3-40A7-B0C9-15C199D01C3C}" type="presParOf" srcId="{9A1F3AE7-D695-486D-97CC-8FF4FAF970A2}" destId="{F2B649A1-24B7-4D67-ADA4-66FB54D497BB}" srcOrd="6" destOrd="0" presId="urn:microsoft.com/office/officeart/2005/8/layout/StepDownProcess"/>
    <dgm:cxn modelId="{E70A11E0-87CA-4801-A8FB-BDD928C4135D}" type="presParOf" srcId="{F2B649A1-24B7-4D67-ADA4-66FB54D497BB}" destId="{2B41F27C-D9F5-402D-93C2-22F343EBDF5D}" srcOrd="0" destOrd="0" presId="urn:microsoft.com/office/officeart/2005/8/layout/StepDownProcess"/>
    <dgm:cxn modelId="{016DDB2A-BB58-4881-BA21-D9F8486654EA}" type="presParOf" srcId="{F2B649A1-24B7-4D67-ADA4-66FB54D497BB}" destId="{9DEFAE1F-D334-48C0-BD5F-845CF11F01A3}" srcOrd="1" destOrd="0" presId="urn:microsoft.com/office/officeart/2005/8/layout/StepDownProcess"/>
    <dgm:cxn modelId="{AC227A04-3562-4C4C-8610-BD998A067D75}" type="presParOf" srcId="{F2B649A1-24B7-4D67-ADA4-66FB54D497BB}" destId="{ED4E0CF8-4D47-4241-9931-EB29069E9301}" srcOrd="2" destOrd="0" presId="urn:microsoft.com/office/officeart/2005/8/layout/StepDownProcess"/>
    <dgm:cxn modelId="{60FEC973-99C8-4A08-9869-C619775C2693}" type="presParOf" srcId="{9A1F3AE7-D695-486D-97CC-8FF4FAF970A2}" destId="{81207935-B603-46F8-9E7B-BF20D5AD9B1A}" srcOrd="7" destOrd="0" presId="urn:microsoft.com/office/officeart/2005/8/layout/StepDownProcess"/>
    <dgm:cxn modelId="{FC715AED-3C1E-4BCC-AF42-C6D87496CFFE}" type="presParOf" srcId="{9A1F3AE7-D695-486D-97CC-8FF4FAF970A2}" destId="{ADFF2009-23E7-4D73-9075-3F2FB0903E9D}" srcOrd="8" destOrd="0" presId="urn:microsoft.com/office/officeart/2005/8/layout/StepDownProcess"/>
    <dgm:cxn modelId="{DE71DE6D-1604-4BB3-926A-26A0057D80C0}" type="presParOf" srcId="{ADFF2009-23E7-4D73-9075-3F2FB0903E9D}" destId="{A1EDB601-76FE-4A56-B424-2237AD072CDF}" srcOrd="0" destOrd="0" presId="urn:microsoft.com/office/officeart/2005/8/layout/StepDownProcess"/>
    <dgm:cxn modelId="{92E28F10-973B-4864-AE62-EBC55C02FBA5}" type="presParOf" srcId="{ADFF2009-23E7-4D73-9075-3F2FB0903E9D}" destId="{485A91AB-305B-4476-93B8-650F19004BE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5945-2F19-42CB-A721-297B918FB2A9}">
      <dsp:nvSpPr>
        <dsp:cNvPr id="0" name=""/>
        <dsp:cNvSpPr/>
      </dsp:nvSpPr>
      <dsp:spPr>
        <a:xfrm rot="5400000">
          <a:off x="2529849" y="864486"/>
          <a:ext cx="752349" cy="856523"/>
        </a:xfrm>
        <a:prstGeom prst="bentUpArrow">
          <a:avLst>
            <a:gd name="adj1" fmla="val 32840"/>
            <a:gd name="adj2" fmla="val 25000"/>
            <a:gd name="adj3" fmla="val 35780"/>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B96CD-E9BD-4EFA-82BB-0633BA13ED82}">
      <dsp:nvSpPr>
        <dsp:cNvPr id="0" name=""/>
        <dsp:cNvSpPr/>
      </dsp:nvSpPr>
      <dsp:spPr>
        <a:xfrm>
          <a:off x="2314475" y="4"/>
          <a:ext cx="1266513" cy="886518"/>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Submit order in Marketplace-get a requisition number</a:t>
          </a:r>
        </a:p>
      </dsp:txBody>
      <dsp:txXfrm>
        <a:off x="2357759" y="43288"/>
        <a:ext cx="1179945" cy="799950"/>
      </dsp:txXfrm>
    </dsp:sp>
    <dsp:sp modelId="{35EE0B91-359A-4BCF-8EF4-59616664675D}">
      <dsp:nvSpPr>
        <dsp:cNvPr id="0" name=""/>
        <dsp:cNvSpPr/>
      </dsp:nvSpPr>
      <dsp:spPr>
        <a:xfrm>
          <a:off x="3597036" y="115041"/>
          <a:ext cx="921141" cy="71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Automatic approval-get a PO</a:t>
          </a:r>
        </a:p>
      </dsp:txBody>
      <dsp:txXfrm>
        <a:off x="3597036" y="115041"/>
        <a:ext cx="921141" cy="716523"/>
      </dsp:txXfrm>
    </dsp:sp>
    <dsp:sp modelId="{9E302A81-1DEA-4751-9BB6-42E1FF499C58}">
      <dsp:nvSpPr>
        <dsp:cNvPr id="0" name=""/>
        <dsp:cNvSpPr/>
      </dsp:nvSpPr>
      <dsp:spPr>
        <a:xfrm rot="5400000">
          <a:off x="3579924" y="1860339"/>
          <a:ext cx="752349" cy="856523"/>
        </a:xfrm>
        <a:prstGeom prst="bentUpArrow">
          <a:avLst>
            <a:gd name="adj1" fmla="val 32840"/>
            <a:gd name="adj2" fmla="val 25000"/>
            <a:gd name="adj3" fmla="val 35780"/>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D8AD0-14B7-4445-B94A-8D2DFE9F8C49}">
      <dsp:nvSpPr>
        <dsp:cNvPr id="0" name=""/>
        <dsp:cNvSpPr/>
      </dsp:nvSpPr>
      <dsp:spPr>
        <a:xfrm>
          <a:off x="3380597" y="1026344"/>
          <a:ext cx="1266513" cy="886518"/>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PO goes to vendor</a:t>
          </a:r>
        </a:p>
      </dsp:txBody>
      <dsp:txXfrm>
        <a:off x="3423881" y="1069628"/>
        <a:ext cx="1179945" cy="799950"/>
      </dsp:txXfrm>
    </dsp:sp>
    <dsp:sp modelId="{7DA3F045-B800-4DF9-8BBB-78F66BD13163}">
      <dsp:nvSpPr>
        <dsp:cNvPr id="0" name=""/>
        <dsp:cNvSpPr/>
      </dsp:nvSpPr>
      <dsp:spPr>
        <a:xfrm>
          <a:off x="4647111" y="1110894"/>
          <a:ext cx="921141" cy="71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Wait for approval</a:t>
          </a:r>
        </a:p>
      </dsp:txBody>
      <dsp:txXfrm>
        <a:off x="4647111" y="1110894"/>
        <a:ext cx="921141" cy="716523"/>
      </dsp:txXfrm>
    </dsp:sp>
    <dsp:sp modelId="{DEBDDD4E-EE9C-4266-ACB4-1D6CA8E49D3F}">
      <dsp:nvSpPr>
        <dsp:cNvPr id="0" name=""/>
        <dsp:cNvSpPr/>
      </dsp:nvSpPr>
      <dsp:spPr>
        <a:xfrm rot="5400000">
          <a:off x="4629998" y="2856192"/>
          <a:ext cx="752349" cy="856523"/>
        </a:xfrm>
        <a:prstGeom prst="bentUpArrow">
          <a:avLst>
            <a:gd name="adj1" fmla="val 32840"/>
            <a:gd name="adj2" fmla="val 25000"/>
            <a:gd name="adj3" fmla="val 35780"/>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A774A1-495D-4237-82F0-0ADC69547E0F}">
      <dsp:nvSpPr>
        <dsp:cNvPr id="0" name=""/>
        <dsp:cNvSpPr/>
      </dsp:nvSpPr>
      <dsp:spPr>
        <a:xfrm>
          <a:off x="4430671" y="2022197"/>
          <a:ext cx="1266513" cy="886518"/>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Approval *usually* received within 24-48 hours</a:t>
          </a:r>
        </a:p>
      </dsp:txBody>
      <dsp:txXfrm>
        <a:off x="4473955" y="2065481"/>
        <a:ext cx="1179945" cy="799950"/>
      </dsp:txXfrm>
    </dsp:sp>
    <dsp:sp modelId="{98DD2007-DF72-4F2F-A2D0-0821C093C379}">
      <dsp:nvSpPr>
        <dsp:cNvPr id="0" name=""/>
        <dsp:cNvSpPr/>
      </dsp:nvSpPr>
      <dsp:spPr>
        <a:xfrm>
          <a:off x="5697185" y="2106747"/>
          <a:ext cx="921141" cy="716523"/>
        </a:xfrm>
        <a:prstGeom prst="rect">
          <a:avLst/>
        </a:prstGeom>
        <a:noFill/>
        <a:ln>
          <a:noFill/>
        </a:ln>
        <a:effectLst/>
      </dsp:spPr>
      <dsp:style>
        <a:lnRef idx="0">
          <a:scrgbClr r="0" g="0" b="0"/>
        </a:lnRef>
        <a:fillRef idx="0">
          <a:scrgbClr r="0" g="0" b="0"/>
        </a:fillRef>
        <a:effectRef idx="0">
          <a:scrgbClr r="0" g="0" b="0"/>
        </a:effectRef>
        <a:fontRef idx="minor"/>
      </dsp:style>
    </dsp:sp>
    <dsp:sp modelId="{2B41F27C-D9F5-402D-93C2-22F343EBDF5D}">
      <dsp:nvSpPr>
        <dsp:cNvPr id="0" name=""/>
        <dsp:cNvSpPr/>
      </dsp:nvSpPr>
      <dsp:spPr>
        <a:xfrm rot="5400000">
          <a:off x="5680073" y="3852045"/>
          <a:ext cx="752349" cy="856523"/>
        </a:xfrm>
        <a:prstGeom prst="bentUpArrow">
          <a:avLst>
            <a:gd name="adj1" fmla="val 32840"/>
            <a:gd name="adj2" fmla="val 25000"/>
            <a:gd name="adj3" fmla="val 35780"/>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FAE1F-D334-48C0-BD5F-845CF11F01A3}">
      <dsp:nvSpPr>
        <dsp:cNvPr id="0" name=""/>
        <dsp:cNvSpPr/>
      </dsp:nvSpPr>
      <dsp:spPr>
        <a:xfrm>
          <a:off x="5480746" y="3018050"/>
          <a:ext cx="1266513" cy="886518"/>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Vendor ships product</a:t>
          </a:r>
        </a:p>
      </dsp:txBody>
      <dsp:txXfrm>
        <a:off x="5524030" y="3061334"/>
        <a:ext cx="1179945" cy="799950"/>
      </dsp:txXfrm>
    </dsp:sp>
    <dsp:sp modelId="{ED4E0CF8-4D47-4241-9931-EB29069E9301}">
      <dsp:nvSpPr>
        <dsp:cNvPr id="0" name=""/>
        <dsp:cNvSpPr/>
      </dsp:nvSpPr>
      <dsp:spPr>
        <a:xfrm>
          <a:off x="6747260" y="3102600"/>
          <a:ext cx="921141" cy="71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Done either by </a:t>
          </a:r>
          <a:r>
            <a:rPr lang="en-US" sz="1000" kern="1200" dirty="0" err="1"/>
            <a:t>Fedex</a:t>
          </a:r>
          <a:r>
            <a:rPr lang="en-US" sz="1000" kern="1200" dirty="0"/>
            <a:t> or UPS usually</a:t>
          </a:r>
        </a:p>
      </dsp:txBody>
      <dsp:txXfrm>
        <a:off x="6747260" y="3102600"/>
        <a:ext cx="921141" cy="716523"/>
      </dsp:txXfrm>
    </dsp:sp>
    <dsp:sp modelId="{A1EDB601-76FE-4A56-B424-2237AD072CDF}">
      <dsp:nvSpPr>
        <dsp:cNvPr id="0" name=""/>
        <dsp:cNvSpPr/>
      </dsp:nvSpPr>
      <dsp:spPr>
        <a:xfrm>
          <a:off x="6530820" y="4013903"/>
          <a:ext cx="1266513" cy="886518"/>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We receive product</a:t>
          </a:r>
        </a:p>
      </dsp:txBody>
      <dsp:txXfrm>
        <a:off x="6574104" y="4057187"/>
        <a:ext cx="1179945" cy="799950"/>
      </dsp:txXfrm>
    </dsp:sp>
    <dsp:sp modelId="{485A91AB-305B-4476-93B8-650F19004BEF}">
      <dsp:nvSpPr>
        <dsp:cNvPr id="0" name=""/>
        <dsp:cNvSpPr/>
      </dsp:nvSpPr>
      <dsp:spPr>
        <a:xfrm>
          <a:off x="7797334" y="4098453"/>
          <a:ext cx="921141" cy="71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You sign for product</a:t>
          </a:r>
        </a:p>
      </dsp:txBody>
      <dsp:txXfrm>
        <a:off x="7797334" y="4098453"/>
        <a:ext cx="921141" cy="7165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11/29/2023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11/29/2023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understand that the nature of this field is different from others. Because it requires going out into nature and taking samples and doing research, it requires new equipment and lots of travel. And so therefore, it requires knowing about purchasing and reimbursement and these other processes you wouldn’t normally think about. The back half of things. And staff’s job is to deal with these processes to support you. And so, really, to make sure everyone has what they need, you, us staff, make sure everything goes swimmingly, it’s teamwork. And so I wanted to include a quote about it.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of letters and numbers that categorizes and labels the many pots of funds UVA has. As you can see, it there’s different components to it. It labels who it belongs to, what its used for, what department its housed in, what kind of activity used for it, etc. Literally like a string. Don’t have to memorize it. When one of the staff and (hopefully) faculty give you a </a:t>
            </a:r>
            <a:r>
              <a:rPr lang="en-US" dirty="0" err="1"/>
              <a:t>worktag</a:t>
            </a:r>
            <a:r>
              <a:rPr lang="en-US" dirty="0"/>
              <a:t>, use all components of the </a:t>
            </a:r>
            <a:r>
              <a:rPr lang="en-US" dirty="0" err="1"/>
              <a:t>worktag</a:t>
            </a:r>
            <a:r>
              <a:rPr lang="en-US" dirty="0"/>
              <a:t>. Don’t leave anything out. Why? Because when fiscal staff run reports, it causes problems down the road with the funds applying properly and with running the reports, especially for non-grants. Grants are easier, but still.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277895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purchasing guidelines we updated has a list of commonly used vendors by the department.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5403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366443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hyperlink" Target="https://research.virginia.edu/research-security/export-control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fif"/><Relationship Id="rId1" Type="http://schemas.openxmlformats.org/officeDocument/2006/relationships/slideLayout" Target="../slideLayouts/slideLayout38.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directory.sbsd.virginia.gov/#/executiveExport" TargetMode="External"/><Relationship Id="rId2" Type="http://schemas.openxmlformats.org/officeDocument/2006/relationships/hyperlink" Target="https://sbsd.virginia.gov/certification-division/swa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13" b="7813"/>
          <a:stretch>
            <a:fillRect/>
          </a:stretch>
        </p:blipFill>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p:txBody>
          <a:bodyPr/>
          <a:lstStyle/>
          <a:p>
            <a:r>
              <a:rPr lang="en-US" dirty="0"/>
              <a:t>Purchasing and Reimbursement Workshop</a:t>
            </a:r>
            <a:br>
              <a:rPr lang="en-US" dirty="0"/>
            </a:br>
            <a:endParaRPr lang="en-US"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p:txBody>
          <a:bodyPr/>
          <a:lstStyle/>
          <a:p>
            <a:r>
              <a:rPr lang="en-US" dirty="0"/>
              <a:t>Elizabeth Jackson</a:t>
            </a:r>
          </a:p>
          <a:p>
            <a:r>
              <a:rPr lang="en-US" dirty="0"/>
              <a:t>Assistant to the Chair</a:t>
            </a:r>
          </a:p>
          <a:p>
            <a:r>
              <a:rPr lang="en-US" dirty="0"/>
              <a:t>11/29/23</a:t>
            </a:r>
          </a:p>
          <a:p>
            <a:endParaRPr lang="en-US" dirty="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EC762D-EA1F-DA85-60D6-752AA256A427}"/>
              </a:ext>
            </a:extLst>
          </p:cNvPr>
          <p:cNvSpPr>
            <a:spLocks noGrp="1"/>
          </p:cNvSpPr>
          <p:nvPr>
            <p:ph type="title"/>
          </p:nvPr>
        </p:nvSpPr>
        <p:spPr/>
        <p:txBody>
          <a:bodyPr/>
          <a:lstStyle/>
          <a:p>
            <a:r>
              <a:rPr lang="en-US" dirty="0"/>
              <a:t>Booking Travel-Quick recap</a:t>
            </a:r>
          </a:p>
        </p:txBody>
      </p:sp>
      <p:sp>
        <p:nvSpPr>
          <p:cNvPr id="4" name="Content Placeholder 3">
            <a:extLst>
              <a:ext uri="{FF2B5EF4-FFF2-40B4-BE49-F238E27FC236}">
                <a16:creationId xmlns:a16="http://schemas.microsoft.com/office/drawing/2014/main" id="{5AE950AF-3349-4C57-45FF-C20A143E3B4A}"/>
              </a:ext>
            </a:extLst>
          </p:cNvPr>
          <p:cNvSpPr>
            <a:spLocks noGrp="1"/>
          </p:cNvSpPr>
          <p:nvPr>
            <p:ph sz="quarter" idx="13"/>
          </p:nvPr>
        </p:nvSpPr>
        <p:spPr>
          <a:xfrm>
            <a:off x="593277" y="3031022"/>
            <a:ext cx="5090157" cy="1884265"/>
          </a:xfrm>
        </p:spPr>
        <p:txBody>
          <a:bodyPr>
            <a:normAutofit/>
          </a:bodyPr>
          <a:lstStyle/>
          <a:p>
            <a:r>
              <a:rPr lang="en-US" dirty="0"/>
              <a:t>Talk to your advisor ahead of time and get </a:t>
            </a:r>
            <a:r>
              <a:rPr lang="en-US" dirty="0" err="1"/>
              <a:t>Worktag</a:t>
            </a:r>
            <a:r>
              <a:rPr lang="en-US" dirty="0"/>
              <a:t> and budget</a:t>
            </a:r>
          </a:p>
          <a:p>
            <a:r>
              <a:rPr lang="en-US" dirty="0"/>
              <a:t>Work with </a:t>
            </a:r>
            <a:r>
              <a:rPr lang="en-US" dirty="0" err="1"/>
              <a:t>ShaRhonda</a:t>
            </a:r>
            <a:r>
              <a:rPr lang="en-US" dirty="0"/>
              <a:t> to get everything booked</a:t>
            </a:r>
          </a:p>
        </p:txBody>
      </p:sp>
      <p:sp>
        <p:nvSpPr>
          <p:cNvPr id="8" name="Text Placeholder 7">
            <a:extLst>
              <a:ext uri="{FF2B5EF4-FFF2-40B4-BE49-F238E27FC236}">
                <a16:creationId xmlns:a16="http://schemas.microsoft.com/office/drawing/2014/main" id="{A89D6C64-7A20-77BA-AAE3-74501198D9D1}"/>
              </a:ext>
            </a:extLst>
          </p:cNvPr>
          <p:cNvSpPr>
            <a:spLocks noGrp="1"/>
          </p:cNvSpPr>
          <p:nvPr>
            <p:ph type="body" sz="quarter" idx="16"/>
          </p:nvPr>
        </p:nvSpPr>
        <p:spPr>
          <a:xfrm>
            <a:off x="593277" y="2152388"/>
            <a:ext cx="5090157" cy="424732"/>
          </a:xfrm>
        </p:spPr>
        <p:txBody>
          <a:bodyPr/>
          <a:lstStyle/>
          <a:p>
            <a:r>
              <a:rPr lang="en-US" dirty="0"/>
              <a:t>Have Dept (</a:t>
            </a:r>
            <a:r>
              <a:rPr lang="en-US" dirty="0" err="1"/>
              <a:t>ShaRhonda</a:t>
            </a:r>
            <a:r>
              <a:rPr lang="en-US" dirty="0"/>
              <a:t>) book travel</a:t>
            </a:r>
          </a:p>
        </p:txBody>
      </p:sp>
      <p:sp>
        <p:nvSpPr>
          <p:cNvPr id="9" name="Content Placeholder 8">
            <a:extLst>
              <a:ext uri="{FF2B5EF4-FFF2-40B4-BE49-F238E27FC236}">
                <a16:creationId xmlns:a16="http://schemas.microsoft.com/office/drawing/2014/main" id="{3DAC51B9-A981-3A91-1FC1-E09BC70F0BB2}"/>
              </a:ext>
            </a:extLst>
          </p:cNvPr>
          <p:cNvSpPr>
            <a:spLocks noGrp="1"/>
          </p:cNvSpPr>
          <p:nvPr>
            <p:ph sz="quarter" idx="19"/>
          </p:nvPr>
        </p:nvSpPr>
        <p:spPr>
          <a:xfrm>
            <a:off x="6508568" y="3025881"/>
            <a:ext cx="5090157" cy="1884265"/>
          </a:xfrm>
        </p:spPr>
        <p:txBody>
          <a:bodyPr>
            <a:normAutofit lnSpcReduction="10000"/>
          </a:bodyPr>
          <a:lstStyle/>
          <a:p>
            <a:r>
              <a:rPr lang="en-US" dirty="0"/>
              <a:t>Still check with PI and get approval before booking</a:t>
            </a:r>
          </a:p>
          <a:p>
            <a:r>
              <a:rPr lang="en-US" dirty="0"/>
              <a:t>Request reimbursement AFTER travel finished.</a:t>
            </a:r>
          </a:p>
          <a:p>
            <a:r>
              <a:rPr lang="en-US" dirty="0"/>
              <a:t>University will not cover credit card interest</a:t>
            </a:r>
          </a:p>
          <a:p>
            <a:r>
              <a:rPr lang="en-US" dirty="0"/>
              <a:t>Put reimbursement into Workday</a:t>
            </a:r>
          </a:p>
          <a:p>
            <a:endParaRPr lang="en-US" dirty="0"/>
          </a:p>
        </p:txBody>
      </p:sp>
      <p:sp>
        <p:nvSpPr>
          <p:cNvPr id="10" name="Text Placeholder 9">
            <a:extLst>
              <a:ext uri="{FF2B5EF4-FFF2-40B4-BE49-F238E27FC236}">
                <a16:creationId xmlns:a16="http://schemas.microsoft.com/office/drawing/2014/main" id="{38B5B0F1-F148-393E-6D41-EA65301B3DF0}"/>
              </a:ext>
            </a:extLst>
          </p:cNvPr>
          <p:cNvSpPr>
            <a:spLocks noGrp="1"/>
          </p:cNvSpPr>
          <p:nvPr>
            <p:ph type="body" sz="quarter" idx="20"/>
          </p:nvPr>
        </p:nvSpPr>
        <p:spPr>
          <a:xfrm>
            <a:off x="6400800" y="2152388"/>
            <a:ext cx="5090157" cy="424732"/>
          </a:xfrm>
        </p:spPr>
        <p:txBody>
          <a:bodyPr/>
          <a:lstStyle/>
          <a:p>
            <a:r>
              <a:rPr lang="en-US" dirty="0"/>
              <a:t>Book Travel yourself</a:t>
            </a:r>
          </a:p>
        </p:txBody>
      </p:sp>
      <p:sp>
        <p:nvSpPr>
          <p:cNvPr id="6" name="Slide Number Placeholder 5">
            <a:extLst>
              <a:ext uri="{FF2B5EF4-FFF2-40B4-BE49-F238E27FC236}">
                <a16:creationId xmlns:a16="http://schemas.microsoft.com/office/drawing/2014/main" id="{38A23B9F-3741-A4A8-7C07-FD68FF768DBB}"/>
              </a:ext>
            </a:extLst>
          </p:cNvPr>
          <p:cNvSpPr>
            <a:spLocks noGrp="1"/>
          </p:cNvSpPr>
          <p:nvPr>
            <p:ph type="sldNum" sz="quarter" idx="4"/>
          </p:nvPr>
        </p:nvSpPr>
        <p:spPr/>
        <p:txBody>
          <a:bodyPr/>
          <a:lstStyle/>
          <a:p>
            <a:fld id="{4FAB73BC-B049-4115-A692-8D63A059BFB8}" type="slidenum">
              <a:rPr lang="en-US" noProof="0" smtClean="0"/>
              <a:pPr/>
              <a:t>10</a:t>
            </a:fld>
            <a:endParaRPr lang="en-US" noProof="0" dirty="0"/>
          </a:p>
        </p:txBody>
      </p:sp>
    </p:spTree>
    <p:extLst>
      <p:ext uri="{BB962C8B-B14F-4D97-AF65-F5344CB8AC3E}">
        <p14:creationId xmlns:p14="http://schemas.microsoft.com/office/powerpoint/2010/main" val="276860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When to do a reimbursement?</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lnSpcReduction="10000"/>
          </a:bodyPr>
          <a:lstStyle/>
          <a:p>
            <a:r>
              <a:rPr lang="en-US" dirty="0"/>
              <a:t>After you finish traveling</a:t>
            </a:r>
          </a:p>
          <a:p>
            <a:pPr lvl="1"/>
            <a:r>
              <a:rPr lang="en-US" dirty="0"/>
              <a:t>For conferences or for field work</a:t>
            </a:r>
          </a:p>
          <a:p>
            <a:r>
              <a:rPr lang="en-US" dirty="0"/>
              <a:t>Can include emergency purchases for lab work or lab equipment while out in the field</a:t>
            </a:r>
          </a:p>
          <a:p>
            <a:pPr lvl="1"/>
            <a:r>
              <a:rPr lang="en-US" dirty="0"/>
              <a:t>We’ve been flexible on reimbursing sales tax in these circumstances</a:t>
            </a:r>
          </a:p>
          <a:p>
            <a:endParaRPr lang="en-US" dirty="0"/>
          </a:p>
        </p:txBody>
      </p:sp>
      <p:sp>
        <p:nvSpPr>
          <p:cNvPr id="4" name="Text Placeholder 3">
            <a:extLst>
              <a:ext uri="{FF2B5EF4-FFF2-40B4-BE49-F238E27FC236}">
                <a16:creationId xmlns:a16="http://schemas.microsoft.com/office/drawing/2014/main" id="{1CD50EB7-FF82-708C-C542-9ED9124A68AB}"/>
              </a:ext>
            </a:extLst>
          </p:cNvPr>
          <p:cNvSpPr>
            <a:spLocks noGrp="1"/>
          </p:cNvSpPr>
          <p:nvPr>
            <p:ph type="body" sz="quarter" idx="16"/>
          </p:nvPr>
        </p:nvSpPr>
        <p:spPr/>
        <p:txBody>
          <a:bodyPr/>
          <a:lstStyle/>
          <a:p>
            <a:r>
              <a:rPr lang="en-US" dirty="0"/>
              <a:t>Totally fine.</a:t>
            </a:r>
          </a:p>
        </p:txBody>
      </p:sp>
      <p:sp>
        <p:nvSpPr>
          <p:cNvPr id="5" name="Content Placeholder 4">
            <a:extLst>
              <a:ext uri="{FF2B5EF4-FFF2-40B4-BE49-F238E27FC236}">
                <a16:creationId xmlns:a16="http://schemas.microsoft.com/office/drawing/2014/main" id="{2A372431-6C9B-E719-2050-738B67D8CE20}"/>
              </a:ext>
            </a:extLst>
          </p:cNvPr>
          <p:cNvSpPr>
            <a:spLocks noGrp="1"/>
          </p:cNvSpPr>
          <p:nvPr>
            <p:ph sz="quarter" idx="19"/>
          </p:nvPr>
        </p:nvSpPr>
        <p:spPr/>
        <p:txBody>
          <a:bodyPr>
            <a:normAutofit fontScale="77500" lnSpcReduction="20000"/>
          </a:bodyPr>
          <a:lstStyle/>
          <a:p>
            <a:r>
              <a:rPr lang="en-US" dirty="0"/>
              <a:t>Purchasing supplies last minute, on your own, all the time.</a:t>
            </a:r>
          </a:p>
          <a:p>
            <a:r>
              <a:rPr lang="en-US" dirty="0"/>
              <a:t>Amazon. </a:t>
            </a:r>
          </a:p>
          <a:p>
            <a:r>
              <a:rPr lang="en-US" dirty="0"/>
              <a:t>Mileage from Clark Hall to the Oakhurst Inn.</a:t>
            </a:r>
          </a:p>
          <a:p>
            <a:r>
              <a:rPr lang="en-US" dirty="0"/>
              <a:t>Amazon. </a:t>
            </a:r>
          </a:p>
          <a:p>
            <a:r>
              <a:rPr lang="en-US" dirty="0"/>
              <a:t>Buying groceries, and then going out to eat. </a:t>
            </a:r>
          </a:p>
        </p:txBody>
      </p:sp>
      <p:sp>
        <p:nvSpPr>
          <p:cNvPr id="6" name="Text Placeholder 5">
            <a:extLst>
              <a:ext uri="{FF2B5EF4-FFF2-40B4-BE49-F238E27FC236}">
                <a16:creationId xmlns:a16="http://schemas.microsoft.com/office/drawing/2014/main" id="{E5435AC0-391A-5F2E-7479-3B526F67F2AD}"/>
              </a:ext>
            </a:extLst>
          </p:cNvPr>
          <p:cNvSpPr>
            <a:spLocks noGrp="1"/>
          </p:cNvSpPr>
          <p:nvPr>
            <p:ph type="body" sz="quarter" idx="20"/>
          </p:nvPr>
        </p:nvSpPr>
        <p:spPr/>
        <p:txBody>
          <a:bodyPr/>
          <a:lstStyle/>
          <a:p>
            <a:r>
              <a:rPr lang="en-US" dirty="0"/>
              <a:t>Not ok.</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l="47299" r="47299"/>
          <a:stretch/>
        </p:blipFill>
        <p:spPr/>
      </p:pic>
      <p:pic>
        <p:nvPicPr>
          <p:cNvPr id="9" name="Picture Placeholder 8" descr="A black and white drawing of a face&#10;&#10;Description automatically generated">
            <a:extLst>
              <a:ext uri="{FF2B5EF4-FFF2-40B4-BE49-F238E27FC236}">
                <a16:creationId xmlns:a16="http://schemas.microsoft.com/office/drawing/2014/main" id="{017FA5A8-4615-C16D-E542-975D97BB52DE}"/>
              </a:ext>
            </a:extLst>
          </p:cNvPr>
          <p:cNvPicPr>
            <a:picLocks noGrp="1" noChangeAspect="1"/>
          </p:cNvPicPr>
          <p:nvPr>
            <p:ph type="pic" sz="quarter" idx="22"/>
          </p:nvPr>
        </p:nvPicPr>
        <p:blipFill>
          <a:blip r:embed="rId4"/>
          <a:srcRect l="9264" r="9264"/>
          <a:stretch>
            <a:fillRect/>
          </a:stretch>
        </p:blipFill>
        <p:spPr/>
      </p:pic>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7472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840B8-82CE-78AC-098F-8736F4B51049}"/>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E1BF94E-95B5-B550-47AE-ECC7B853BE06}"/>
              </a:ext>
            </a:extLst>
          </p:cNvPr>
          <p:cNvSpPr>
            <a:spLocks noGrp="1"/>
          </p:cNvSpPr>
          <p:nvPr>
            <p:ph type="body" sz="quarter" idx="22"/>
          </p:nvPr>
        </p:nvSpPr>
        <p:spPr/>
        <p:txBody>
          <a:bodyPr/>
          <a:lstStyle/>
          <a:p>
            <a:endParaRPr lang="en-US" dirty="0"/>
          </a:p>
        </p:txBody>
      </p:sp>
      <p:sp>
        <p:nvSpPr>
          <p:cNvPr id="4" name="Title 3">
            <a:extLst>
              <a:ext uri="{FF2B5EF4-FFF2-40B4-BE49-F238E27FC236}">
                <a16:creationId xmlns:a16="http://schemas.microsoft.com/office/drawing/2014/main" id="{F2C56623-8E57-D95F-42E8-F0F9898161AB}"/>
              </a:ext>
            </a:extLst>
          </p:cNvPr>
          <p:cNvSpPr>
            <a:spLocks noGrp="1"/>
          </p:cNvSpPr>
          <p:nvPr>
            <p:ph type="title"/>
          </p:nvPr>
        </p:nvSpPr>
        <p:spPr/>
        <p:txBody>
          <a:bodyPr/>
          <a:lstStyle/>
          <a:p>
            <a:r>
              <a:rPr lang="en-US" dirty="0"/>
              <a:t>Shipping &amp; Export Controls</a:t>
            </a:r>
          </a:p>
        </p:txBody>
      </p:sp>
      <p:sp>
        <p:nvSpPr>
          <p:cNvPr id="5" name="Text Placeholder 4">
            <a:extLst>
              <a:ext uri="{FF2B5EF4-FFF2-40B4-BE49-F238E27FC236}">
                <a16:creationId xmlns:a16="http://schemas.microsoft.com/office/drawing/2014/main" id="{03C05BA8-CE5E-03A1-0F70-B4B31CF9C9F4}"/>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87581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AFE5-3544-C107-5D7D-7B9EBB06E1B6}"/>
              </a:ext>
            </a:extLst>
          </p:cNvPr>
          <p:cNvSpPr>
            <a:spLocks noGrp="1"/>
          </p:cNvSpPr>
          <p:nvPr>
            <p:ph type="title"/>
          </p:nvPr>
        </p:nvSpPr>
        <p:spPr/>
        <p:txBody>
          <a:bodyPr/>
          <a:lstStyle/>
          <a:p>
            <a:r>
              <a:rPr lang="en-US" dirty="0" err="1"/>
              <a:t>Fedex</a:t>
            </a:r>
            <a:r>
              <a:rPr lang="en-US" dirty="0"/>
              <a:t> &amp; Export Controls</a:t>
            </a:r>
          </a:p>
        </p:txBody>
      </p:sp>
      <p:sp>
        <p:nvSpPr>
          <p:cNvPr id="3" name="Content Placeholder 2">
            <a:extLst>
              <a:ext uri="{FF2B5EF4-FFF2-40B4-BE49-F238E27FC236}">
                <a16:creationId xmlns:a16="http://schemas.microsoft.com/office/drawing/2014/main" id="{3759E4E7-484E-7C96-309C-186B851BB8A2}"/>
              </a:ext>
            </a:extLst>
          </p:cNvPr>
          <p:cNvSpPr>
            <a:spLocks noGrp="1"/>
          </p:cNvSpPr>
          <p:nvPr>
            <p:ph sz="quarter" idx="13"/>
          </p:nvPr>
        </p:nvSpPr>
        <p:spPr>
          <a:xfrm>
            <a:off x="548640" y="2206752"/>
            <a:ext cx="10288693" cy="3660648"/>
          </a:xfrm>
        </p:spPr>
        <p:txBody>
          <a:bodyPr/>
          <a:lstStyle/>
          <a:p>
            <a:r>
              <a:rPr lang="en-US" dirty="0"/>
              <a:t>When shipping internationally or exporting data internationally, it must go through export controls. </a:t>
            </a:r>
          </a:p>
          <a:p>
            <a:r>
              <a:rPr lang="en-US" dirty="0"/>
              <a:t>Export controls regulate the shipment or transfer of controlled items, technology, software, or services out of the U.S. Ties to the Export Control Act of 1976 and Export Admin Act of 1979. It’s basically to protect U.S economic and national security interests and support U.S foreign policy interests. </a:t>
            </a:r>
          </a:p>
          <a:p>
            <a:r>
              <a:rPr lang="en-US" dirty="0"/>
              <a:t> Before asking </a:t>
            </a:r>
            <a:r>
              <a:rPr lang="en-US" dirty="0" err="1"/>
              <a:t>ShaRhonda</a:t>
            </a:r>
            <a:r>
              <a:rPr lang="en-US" dirty="0"/>
              <a:t> to ship overseas, you and your advisor must contact the Office of Export Controls. </a:t>
            </a:r>
          </a:p>
          <a:p>
            <a:r>
              <a:rPr lang="en-US" dirty="0">
                <a:hlinkClick r:id="rId2"/>
              </a:rPr>
              <a:t>https://research.virginia.edu/research-security/export-controls</a:t>
            </a:r>
            <a:endParaRPr lang="en-US" dirty="0"/>
          </a:p>
          <a:p>
            <a:endParaRPr lang="en-US" dirty="0"/>
          </a:p>
          <a:p>
            <a:endParaRPr lang="en-US" dirty="0"/>
          </a:p>
        </p:txBody>
      </p:sp>
      <p:sp>
        <p:nvSpPr>
          <p:cNvPr id="4" name="Picture Placeholder 3">
            <a:extLst>
              <a:ext uri="{FF2B5EF4-FFF2-40B4-BE49-F238E27FC236}">
                <a16:creationId xmlns:a16="http://schemas.microsoft.com/office/drawing/2014/main" id="{11A790E0-1F7C-20B6-8721-8F177AC400E5}"/>
              </a:ext>
            </a:extLst>
          </p:cNvPr>
          <p:cNvSpPr>
            <a:spLocks noGrp="1"/>
          </p:cNvSpPr>
          <p:nvPr>
            <p:ph type="pic" sz="quarter" idx="15"/>
          </p:nvPr>
        </p:nvSpPr>
        <p:spPr/>
        <p:txBody>
          <a:bodyPr/>
          <a:lstStyle/>
          <a:p>
            <a:endParaRPr lang="en-US"/>
          </a:p>
        </p:txBody>
      </p:sp>
      <p:sp>
        <p:nvSpPr>
          <p:cNvPr id="5" name="Slide Number Placeholder 4">
            <a:extLst>
              <a:ext uri="{FF2B5EF4-FFF2-40B4-BE49-F238E27FC236}">
                <a16:creationId xmlns:a16="http://schemas.microsoft.com/office/drawing/2014/main" id="{31211C4E-7C02-02DF-940B-1D37D587664A}"/>
              </a:ext>
            </a:extLst>
          </p:cNvPr>
          <p:cNvSpPr>
            <a:spLocks noGrp="1"/>
          </p:cNvSpPr>
          <p:nvPr>
            <p:ph type="sldNum" sz="quarter" idx="4"/>
          </p:nvPr>
        </p:nvSpPr>
        <p:spPr/>
        <p:txBody>
          <a:bodyPr/>
          <a:lstStyle/>
          <a:p>
            <a:fld id="{4FAB73BC-B049-4115-A692-8D63A059BFB8}" type="slidenum">
              <a:rPr lang="en-US" noProof="0" smtClean="0"/>
              <a:pPr/>
              <a:t>13</a:t>
            </a:fld>
            <a:endParaRPr lang="en-US" noProof="0" dirty="0"/>
          </a:p>
        </p:txBody>
      </p:sp>
    </p:spTree>
    <p:extLst>
      <p:ext uri="{BB962C8B-B14F-4D97-AF65-F5344CB8AC3E}">
        <p14:creationId xmlns:p14="http://schemas.microsoft.com/office/powerpoint/2010/main" val="375369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599F-EE9A-FBA4-10E9-788E2C5514D7}"/>
              </a:ext>
            </a:extLst>
          </p:cNvPr>
          <p:cNvSpPr>
            <a:spLocks noGrp="1"/>
          </p:cNvSpPr>
          <p:nvPr>
            <p:ph type="title"/>
          </p:nvPr>
        </p:nvSpPr>
        <p:spPr/>
        <p:txBody>
          <a:bodyPr/>
          <a:lstStyle/>
          <a:p>
            <a:r>
              <a:rPr lang="en-US" dirty="0"/>
              <a:t>Staffing Changes as of 11/29/23</a:t>
            </a:r>
          </a:p>
        </p:txBody>
      </p:sp>
      <p:sp>
        <p:nvSpPr>
          <p:cNvPr id="3" name="Slide Number Placeholder 2">
            <a:extLst>
              <a:ext uri="{FF2B5EF4-FFF2-40B4-BE49-F238E27FC236}">
                <a16:creationId xmlns:a16="http://schemas.microsoft.com/office/drawing/2014/main" id="{3FFDE80F-4C33-F5E1-6CDC-F8EFA2E23E65}"/>
              </a:ext>
            </a:extLst>
          </p:cNvPr>
          <p:cNvSpPr>
            <a:spLocks noGrp="1"/>
          </p:cNvSpPr>
          <p:nvPr>
            <p:ph type="sldNum" sz="quarter" idx="4"/>
          </p:nvPr>
        </p:nvSpPr>
        <p:spPr/>
        <p:txBody>
          <a:bodyPr/>
          <a:lstStyle/>
          <a:p>
            <a:fld id="{4FAB73BC-B049-4115-A692-8D63A059BFB8}" type="slidenum">
              <a:rPr lang="en-US" noProof="0" smtClean="0"/>
              <a:pPr/>
              <a:t>14</a:t>
            </a:fld>
            <a:endParaRPr lang="en-US" noProof="0" dirty="0"/>
          </a:p>
        </p:txBody>
      </p:sp>
      <p:sp>
        <p:nvSpPr>
          <p:cNvPr id="5" name="Text Placeholder 4">
            <a:extLst>
              <a:ext uri="{FF2B5EF4-FFF2-40B4-BE49-F238E27FC236}">
                <a16:creationId xmlns:a16="http://schemas.microsoft.com/office/drawing/2014/main" id="{B3BB5004-2B2A-373B-3FD5-EEFED157FFB0}"/>
              </a:ext>
            </a:extLst>
          </p:cNvPr>
          <p:cNvSpPr>
            <a:spLocks noGrp="1"/>
          </p:cNvSpPr>
          <p:nvPr>
            <p:ph type="body" sz="quarter" idx="16"/>
          </p:nvPr>
        </p:nvSpPr>
        <p:spPr>
          <a:xfrm>
            <a:off x="4901129" y="2028650"/>
            <a:ext cx="3108959" cy="424732"/>
          </a:xfrm>
        </p:spPr>
        <p:txBody>
          <a:bodyPr/>
          <a:lstStyle/>
          <a:p>
            <a:r>
              <a:rPr lang="en-US" dirty="0"/>
              <a:t>Things are in flux... Questions about who does what- ask Howie or one of us. </a:t>
            </a:r>
          </a:p>
        </p:txBody>
      </p:sp>
      <p:pic>
        <p:nvPicPr>
          <p:cNvPr id="25" name="Picture Placeholder 24" descr="A person wearing glasses smiling&#10;&#10;Description automatically generated">
            <a:extLst>
              <a:ext uri="{FF2B5EF4-FFF2-40B4-BE49-F238E27FC236}">
                <a16:creationId xmlns:a16="http://schemas.microsoft.com/office/drawing/2014/main" id="{5FC9E693-FFE5-8437-9FBB-EC0FDEB018AF}"/>
              </a:ext>
            </a:extLst>
          </p:cNvPr>
          <p:cNvPicPr>
            <a:picLocks noGrp="1" noChangeAspect="1"/>
          </p:cNvPicPr>
          <p:nvPr>
            <p:ph type="pic" sz="quarter" idx="21"/>
          </p:nvPr>
        </p:nvPicPr>
        <p:blipFill>
          <a:blip r:embed="rId2"/>
          <a:srcRect/>
          <a:stretch>
            <a:fillRect/>
          </a:stretch>
        </p:blipFill>
        <p:spPr/>
      </p:pic>
      <p:sp>
        <p:nvSpPr>
          <p:cNvPr id="8" name="Text Placeholder 7">
            <a:extLst>
              <a:ext uri="{FF2B5EF4-FFF2-40B4-BE49-F238E27FC236}">
                <a16:creationId xmlns:a16="http://schemas.microsoft.com/office/drawing/2014/main" id="{849A3919-2106-9E96-E2E7-AADBF7B6642F}"/>
              </a:ext>
            </a:extLst>
          </p:cNvPr>
          <p:cNvSpPr>
            <a:spLocks noGrp="1"/>
          </p:cNvSpPr>
          <p:nvPr>
            <p:ph type="body" sz="quarter" idx="25"/>
          </p:nvPr>
        </p:nvSpPr>
        <p:spPr/>
        <p:txBody>
          <a:bodyPr/>
          <a:lstStyle/>
          <a:p>
            <a:r>
              <a:rPr lang="en-US" dirty="0"/>
              <a:t>Elizabeth-Chair Assist</a:t>
            </a:r>
          </a:p>
        </p:txBody>
      </p:sp>
      <p:sp>
        <p:nvSpPr>
          <p:cNvPr id="9" name="Text Placeholder 8">
            <a:extLst>
              <a:ext uri="{FF2B5EF4-FFF2-40B4-BE49-F238E27FC236}">
                <a16:creationId xmlns:a16="http://schemas.microsoft.com/office/drawing/2014/main" id="{97B11E0C-4699-99BE-E461-A54C643BF37A}"/>
              </a:ext>
            </a:extLst>
          </p:cNvPr>
          <p:cNvSpPr>
            <a:spLocks noGrp="1"/>
          </p:cNvSpPr>
          <p:nvPr>
            <p:ph type="body" sz="quarter" idx="26"/>
          </p:nvPr>
        </p:nvSpPr>
        <p:spPr/>
        <p:txBody>
          <a:bodyPr/>
          <a:lstStyle/>
          <a:p>
            <a:r>
              <a:rPr lang="en-US" dirty="0"/>
              <a:t>Financial Aid</a:t>
            </a:r>
          </a:p>
          <a:p>
            <a:r>
              <a:rPr lang="en-US" dirty="0"/>
              <a:t>Academic milestones</a:t>
            </a:r>
          </a:p>
          <a:p>
            <a:r>
              <a:rPr lang="en-US" dirty="0"/>
              <a:t>Backup to </a:t>
            </a:r>
            <a:r>
              <a:rPr lang="en-US" dirty="0" err="1"/>
              <a:t>ShaRhonda</a:t>
            </a:r>
            <a:endParaRPr lang="en-US" dirty="0"/>
          </a:p>
        </p:txBody>
      </p:sp>
      <p:pic>
        <p:nvPicPr>
          <p:cNvPr id="23" name="Picture Placeholder 22" descr="A person smiling at camera&#10;&#10;Description automatically generated">
            <a:extLst>
              <a:ext uri="{FF2B5EF4-FFF2-40B4-BE49-F238E27FC236}">
                <a16:creationId xmlns:a16="http://schemas.microsoft.com/office/drawing/2014/main" id="{88390F70-03E1-1FE0-0948-2E202CC98AE1}"/>
              </a:ext>
            </a:extLst>
          </p:cNvPr>
          <p:cNvPicPr>
            <a:picLocks noGrp="1" noChangeAspect="1"/>
          </p:cNvPicPr>
          <p:nvPr>
            <p:ph type="pic" sz="quarter" idx="27"/>
          </p:nvPr>
        </p:nvPicPr>
        <p:blipFill>
          <a:blip r:embed="rId3"/>
          <a:srcRect/>
          <a:stretch>
            <a:fillRect/>
          </a:stretch>
        </p:blipFill>
        <p:spPr/>
      </p:pic>
      <p:sp>
        <p:nvSpPr>
          <p:cNvPr id="11" name="Text Placeholder 10">
            <a:extLst>
              <a:ext uri="{FF2B5EF4-FFF2-40B4-BE49-F238E27FC236}">
                <a16:creationId xmlns:a16="http://schemas.microsoft.com/office/drawing/2014/main" id="{72F810EF-6239-03B7-EA5C-D2D5CEBBF9FD}"/>
              </a:ext>
            </a:extLst>
          </p:cNvPr>
          <p:cNvSpPr>
            <a:spLocks noGrp="1"/>
          </p:cNvSpPr>
          <p:nvPr>
            <p:ph type="body" sz="quarter" idx="28"/>
          </p:nvPr>
        </p:nvSpPr>
        <p:spPr/>
        <p:txBody>
          <a:bodyPr/>
          <a:lstStyle/>
          <a:p>
            <a:r>
              <a:rPr lang="en-US" dirty="0" err="1"/>
              <a:t>ShaRhonda</a:t>
            </a:r>
            <a:r>
              <a:rPr lang="en-US" dirty="0"/>
              <a:t>- Admin FD</a:t>
            </a:r>
          </a:p>
        </p:txBody>
      </p:sp>
      <p:sp>
        <p:nvSpPr>
          <p:cNvPr id="12" name="Text Placeholder 11">
            <a:extLst>
              <a:ext uri="{FF2B5EF4-FFF2-40B4-BE49-F238E27FC236}">
                <a16:creationId xmlns:a16="http://schemas.microsoft.com/office/drawing/2014/main" id="{A95CCD64-8893-54E2-CF8A-945AEB648F4C}"/>
              </a:ext>
            </a:extLst>
          </p:cNvPr>
          <p:cNvSpPr>
            <a:spLocks noGrp="1"/>
          </p:cNvSpPr>
          <p:nvPr>
            <p:ph type="body" sz="quarter" idx="29"/>
          </p:nvPr>
        </p:nvSpPr>
        <p:spPr/>
        <p:txBody>
          <a:bodyPr/>
          <a:lstStyle/>
          <a:p>
            <a:r>
              <a:rPr lang="en-US" dirty="0"/>
              <a:t>Course scheduling</a:t>
            </a:r>
          </a:p>
          <a:p>
            <a:r>
              <a:rPr lang="en-US" dirty="0" err="1"/>
              <a:t>Fedex</a:t>
            </a:r>
            <a:endParaRPr lang="en-US" dirty="0"/>
          </a:p>
          <a:p>
            <a:r>
              <a:rPr lang="en-US" dirty="0"/>
              <a:t>Travel+</a:t>
            </a:r>
          </a:p>
        </p:txBody>
      </p:sp>
      <p:pic>
        <p:nvPicPr>
          <p:cNvPr id="27" name="Picture Placeholder 26" descr="A person wearing glasses and a pink shirt&#10;&#10;Description automatically generated">
            <a:extLst>
              <a:ext uri="{FF2B5EF4-FFF2-40B4-BE49-F238E27FC236}">
                <a16:creationId xmlns:a16="http://schemas.microsoft.com/office/drawing/2014/main" id="{2D9E44A2-FDC6-5F1B-9677-7E1EE0E93424}"/>
              </a:ext>
            </a:extLst>
          </p:cNvPr>
          <p:cNvPicPr>
            <a:picLocks noGrp="1" noChangeAspect="1"/>
          </p:cNvPicPr>
          <p:nvPr>
            <p:ph type="pic" sz="quarter" idx="30"/>
          </p:nvPr>
        </p:nvPicPr>
        <p:blipFill>
          <a:blip r:embed="rId4"/>
          <a:srcRect/>
          <a:stretch>
            <a:fillRect/>
          </a:stretch>
        </p:blipFill>
        <p:spPr/>
      </p:pic>
      <p:sp>
        <p:nvSpPr>
          <p:cNvPr id="14" name="Text Placeholder 13">
            <a:extLst>
              <a:ext uri="{FF2B5EF4-FFF2-40B4-BE49-F238E27FC236}">
                <a16:creationId xmlns:a16="http://schemas.microsoft.com/office/drawing/2014/main" id="{77DB9BF0-6B4B-B8FC-2DA3-E8C88786BD4B}"/>
              </a:ext>
            </a:extLst>
          </p:cNvPr>
          <p:cNvSpPr>
            <a:spLocks noGrp="1"/>
          </p:cNvSpPr>
          <p:nvPr>
            <p:ph type="body" sz="quarter" idx="31"/>
          </p:nvPr>
        </p:nvSpPr>
        <p:spPr/>
        <p:txBody>
          <a:bodyPr/>
          <a:lstStyle/>
          <a:p>
            <a:r>
              <a:rPr lang="en-US" dirty="0"/>
              <a:t>Laurie Hammond</a:t>
            </a:r>
          </a:p>
        </p:txBody>
      </p:sp>
      <p:sp>
        <p:nvSpPr>
          <p:cNvPr id="15" name="Text Placeholder 14">
            <a:extLst>
              <a:ext uri="{FF2B5EF4-FFF2-40B4-BE49-F238E27FC236}">
                <a16:creationId xmlns:a16="http://schemas.microsoft.com/office/drawing/2014/main" id="{5AE9B8B2-6FC5-0BBF-9902-E5DE719E0213}"/>
              </a:ext>
            </a:extLst>
          </p:cNvPr>
          <p:cNvSpPr>
            <a:spLocks noGrp="1"/>
          </p:cNvSpPr>
          <p:nvPr>
            <p:ph type="body" sz="quarter" idx="32"/>
          </p:nvPr>
        </p:nvSpPr>
        <p:spPr>
          <a:xfrm>
            <a:off x="5159044" y="5346798"/>
            <a:ext cx="1587295" cy="596802"/>
          </a:xfrm>
        </p:spPr>
        <p:txBody>
          <a:bodyPr/>
          <a:lstStyle/>
          <a:p>
            <a:pPr marL="171450" indent="-171450">
              <a:buFont typeface="Arial" panose="020B0604020202020204" pitchFamily="34" charset="0"/>
              <a:buChar char="•"/>
            </a:pPr>
            <a:r>
              <a:rPr lang="en-US" dirty="0"/>
              <a:t>NEW ROLE- Purchase and reconcile for grants</a:t>
            </a:r>
          </a:p>
          <a:p>
            <a:pPr marL="171450" indent="-171450">
              <a:buFont typeface="Arial" panose="020B0604020202020204" pitchFamily="34" charset="0"/>
              <a:buChar char="•"/>
            </a:pPr>
            <a:r>
              <a:rPr lang="en-US" dirty="0"/>
              <a:t>Filling void of old role</a:t>
            </a:r>
          </a:p>
          <a:p>
            <a:endParaRPr lang="en-US" dirty="0"/>
          </a:p>
        </p:txBody>
      </p:sp>
      <p:sp>
        <p:nvSpPr>
          <p:cNvPr id="16" name="Picture Placeholder 15">
            <a:extLst>
              <a:ext uri="{FF2B5EF4-FFF2-40B4-BE49-F238E27FC236}">
                <a16:creationId xmlns:a16="http://schemas.microsoft.com/office/drawing/2014/main" id="{963C9269-B5A3-E616-3052-CBA2571791B4}"/>
              </a:ext>
            </a:extLst>
          </p:cNvPr>
          <p:cNvSpPr>
            <a:spLocks noGrp="1"/>
          </p:cNvSpPr>
          <p:nvPr>
            <p:ph type="pic" sz="quarter" idx="33"/>
          </p:nvPr>
        </p:nvSpPr>
        <p:spPr/>
        <p:txBody>
          <a:bodyPr/>
          <a:lstStyle/>
          <a:p>
            <a:endParaRPr lang="en-US"/>
          </a:p>
        </p:txBody>
      </p:sp>
      <p:sp>
        <p:nvSpPr>
          <p:cNvPr id="17" name="Text Placeholder 16">
            <a:extLst>
              <a:ext uri="{FF2B5EF4-FFF2-40B4-BE49-F238E27FC236}">
                <a16:creationId xmlns:a16="http://schemas.microsoft.com/office/drawing/2014/main" id="{4ECE4723-5C41-6009-0518-BEB69BE2EAA9}"/>
              </a:ext>
            </a:extLst>
          </p:cNvPr>
          <p:cNvSpPr>
            <a:spLocks noGrp="1"/>
          </p:cNvSpPr>
          <p:nvPr>
            <p:ph type="body" sz="quarter" idx="34"/>
          </p:nvPr>
        </p:nvSpPr>
        <p:spPr/>
        <p:txBody>
          <a:bodyPr/>
          <a:lstStyle/>
          <a:p>
            <a:r>
              <a:rPr lang="en-US" dirty="0"/>
              <a:t>VACANT-Department Manager</a:t>
            </a:r>
          </a:p>
        </p:txBody>
      </p:sp>
      <p:sp>
        <p:nvSpPr>
          <p:cNvPr id="18" name="Text Placeholder 17">
            <a:extLst>
              <a:ext uri="{FF2B5EF4-FFF2-40B4-BE49-F238E27FC236}">
                <a16:creationId xmlns:a16="http://schemas.microsoft.com/office/drawing/2014/main" id="{7795749C-D560-92B7-7012-D1E4E43582CF}"/>
              </a:ext>
            </a:extLst>
          </p:cNvPr>
          <p:cNvSpPr>
            <a:spLocks noGrp="1"/>
          </p:cNvSpPr>
          <p:nvPr>
            <p:ph type="body" sz="quarter" idx="35"/>
          </p:nvPr>
        </p:nvSpPr>
        <p:spPr/>
        <p:txBody>
          <a:bodyPr/>
          <a:lstStyle/>
          <a:p>
            <a:r>
              <a:rPr lang="en-US" dirty="0"/>
              <a:t>DM in another Dept filling in temporarily for some things</a:t>
            </a:r>
          </a:p>
        </p:txBody>
      </p:sp>
      <p:sp>
        <p:nvSpPr>
          <p:cNvPr id="19" name="Picture Placeholder 18">
            <a:extLst>
              <a:ext uri="{FF2B5EF4-FFF2-40B4-BE49-F238E27FC236}">
                <a16:creationId xmlns:a16="http://schemas.microsoft.com/office/drawing/2014/main" id="{6138AFB7-4683-04F3-730F-A5E9898DBF06}"/>
              </a:ext>
            </a:extLst>
          </p:cNvPr>
          <p:cNvSpPr>
            <a:spLocks noGrp="1"/>
          </p:cNvSpPr>
          <p:nvPr>
            <p:ph type="pic" sz="quarter" idx="36"/>
          </p:nvPr>
        </p:nvSpPr>
        <p:spPr/>
        <p:txBody>
          <a:bodyPr/>
          <a:lstStyle/>
          <a:p>
            <a:endParaRPr lang="en-US"/>
          </a:p>
        </p:txBody>
      </p:sp>
      <p:sp>
        <p:nvSpPr>
          <p:cNvPr id="20" name="Text Placeholder 19">
            <a:extLst>
              <a:ext uri="{FF2B5EF4-FFF2-40B4-BE49-F238E27FC236}">
                <a16:creationId xmlns:a16="http://schemas.microsoft.com/office/drawing/2014/main" id="{301ED342-3927-80DF-F1CD-86AC5AA8ECA0}"/>
              </a:ext>
            </a:extLst>
          </p:cNvPr>
          <p:cNvSpPr>
            <a:spLocks noGrp="1"/>
          </p:cNvSpPr>
          <p:nvPr>
            <p:ph type="body" sz="quarter" idx="37"/>
          </p:nvPr>
        </p:nvSpPr>
        <p:spPr>
          <a:xfrm>
            <a:off x="8775905" y="5096933"/>
            <a:ext cx="1587295" cy="166199"/>
          </a:xfrm>
        </p:spPr>
        <p:txBody>
          <a:bodyPr/>
          <a:lstStyle/>
          <a:p>
            <a:r>
              <a:rPr lang="en-US" dirty="0"/>
              <a:t>VACANT-</a:t>
            </a:r>
            <a:r>
              <a:rPr lang="en-US" dirty="0" err="1"/>
              <a:t>Nongrant</a:t>
            </a:r>
            <a:r>
              <a:rPr lang="en-US" dirty="0"/>
              <a:t> Fiscal Tech</a:t>
            </a:r>
          </a:p>
        </p:txBody>
      </p:sp>
      <p:sp>
        <p:nvSpPr>
          <p:cNvPr id="21" name="Text Placeholder 20">
            <a:extLst>
              <a:ext uri="{FF2B5EF4-FFF2-40B4-BE49-F238E27FC236}">
                <a16:creationId xmlns:a16="http://schemas.microsoft.com/office/drawing/2014/main" id="{F51B1A3C-544F-7CDC-9B1C-B1B0A5B5EE05}"/>
              </a:ext>
            </a:extLst>
          </p:cNvPr>
          <p:cNvSpPr>
            <a:spLocks noGrp="1"/>
          </p:cNvSpPr>
          <p:nvPr>
            <p:ph type="body" sz="quarter" idx="38"/>
          </p:nvPr>
        </p:nvSpPr>
        <p:spPr/>
        <p:txBody>
          <a:bodyPr/>
          <a:lstStyle/>
          <a:p>
            <a:r>
              <a:rPr lang="en-US" dirty="0"/>
              <a:t>Prasanna Anabathula doing some purchasing. Unsure of time left here</a:t>
            </a:r>
          </a:p>
        </p:txBody>
      </p:sp>
    </p:spTree>
    <p:extLst>
      <p:ext uri="{BB962C8B-B14F-4D97-AF65-F5344CB8AC3E}">
        <p14:creationId xmlns:p14="http://schemas.microsoft.com/office/powerpoint/2010/main" val="240101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E4076C09-A8B2-4283-D51F-D00A8B711039}"/>
              </a:ext>
            </a:extLst>
          </p:cNvPr>
          <p:cNvSpPr>
            <a:spLocks noGrp="1"/>
          </p:cNvSpPr>
          <p:nvPr>
            <p:ph type="body" sz="quarter" idx="21"/>
          </p:nvPr>
        </p:nvSpPr>
        <p:spPr>
          <a:xfrm rot="19594102">
            <a:off x="584131" y="-142449"/>
            <a:ext cx="1218268" cy="6177109"/>
          </a:xfrm>
        </p:spPr>
        <p:txBody>
          <a:bodyPr/>
          <a:lstStyle/>
          <a:p>
            <a:endParaRPr lang="en-US"/>
          </a:p>
        </p:txBody>
      </p:sp>
      <p:pic>
        <p:nvPicPr>
          <p:cNvPr id="7" name="Picture 6">
            <a:extLst>
              <a:ext uri="{FF2B5EF4-FFF2-40B4-BE49-F238E27FC236}">
                <a16:creationId xmlns:a16="http://schemas.microsoft.com/office/drawing/2014/main" id="{AD426659-2864-32D6-C8AE-11E2BABF113B}"/>
              </a:ext>
            </a:extLst>
          </p:cNvPr>
          <p:cNvPicPr>
            <a:picLocks noChangeAspect="1"/>
          </p:cNvPicPr>
          <p:nvPr/>
        </p:nvPicPr>
        <p:blipFill rotWithShape="1">
          <a:blip r:embed="rId2"/>
          <a:srcRect l="4554" r="8179" b="-1"/>
          <a:stretch/>
        </p:blipFill>
        <p:spPr>
          <a:xfrm>
            <a:off x="3124200" y="10"/>
            <a:ext cx="9067800" cy="685799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noFill/>
        </p:spPr>
      </p:pic>
      <p:sp>
        <p:nvSpPr>
          <p:cNvPr id="13" name="Text Placeholder 3">
            <a:extLst>
              <a:ext uri="{FF2B5EF4-FFF2-40B4-BE49-F238E27FC236}">
                <a16:creationId xmlns:a16="http://schemas.microsoft.com/office/drawing/2014/main" id="{0F4BA1E7-488B-8C3D-0650-03568C8C3F3D}"/>
              </a:ext>
            </a:extLst>
          </p:cNvPr>
          <p:cNvSpPr>
            <a:spLocks noGrp="1"/>
          </p:cNvSpPr>
          <p:nvPr>
            <p:ph type="body" sz="quarter" idx="12"/>
          </p:nvPr>
        </p:nvSpPr>
        <p:spPr>
          <a:xfrm>
            <a:off x="533400" y="266700"/>
            <a:ext cx="5105400" cy="6324600"/>
          </a:xfrm>
        </p:spPr>
        <p:txBody>
          <a:bodyPr/>
          <a:lstStyle/>
          <a:p>
            <a:endParaRPr lang="en-US"/>
          </a:p>
        </p:txBody>
      </p:sp>
      <p:sp>
        <p:nvSpPr>
          <p:cNvPr id="5" name="Title 4">
            <a:extLst>
              <a:ext uri="{FF2B5EF4-FFF2-40B4-BE49-F238E27FC236}">
                <a16:creationId xmlns:a16="http://schemas.microsoft.com/office/drawing/2014/main" id="{49EB0E29-7F09-FC89-DE38-5134FB00DE0C}"/>
              </a:ext>
            </a:extLst>
          </p:cNvPr>
          <p:cNvSpPr>
            <a:spLocks noGrp="1"/>
          </p:cNvSpPr>
          <p:nvPr>
            <p:ph type="ctrTitle"/>
          </p:nvPr>
        </p:nvSpPr>
        <p:spPr>
          <a:xfrm>
            <a:off x="933450" y="762000"/>
            <a:ext cx="4381500" cy="3429000"/>
          </a:xfrm>
        </p:spPr>
        <p:txBody>
          <a:bodyPr anchor="ctr">
            <a:normAutofit/>
          </a:bodyPr>
          <a:lstStyle/>
          <a:p>
            <a:r>
              <a:rPr lang="en-US" dirty="0"/>
              <a:t>Thank you!</a:t>
            </a:r>
          </a:p>
        </p:txBody>
      </p:sp>
      <p:sp>
        <p:nvSpPr>
          <p:cNvPr id="15" name="Subtitle 5">
            <a:extLst>
              <a:ext uri="{FF2B5EF4-FFF2-40B4-BE49-F238E27FC236}">
                <a16:creationId xmlns:a16="http://schemas.microsoft.com/office/drawing/2014/main" id="{3178862F-89ED-0477-00B5-0C1BE50D1C7A}"/>
              </a:ext>
            </a:extLst>
          </p:cNvPr>
          <p:cNvSpPr>
            <a:spLocks noGrp="1"/>
          </p:cNvSpPr>
          <p:nvPr>
            <p:ph type="subTitle" idx="1"/>
          </p:nvPr>
        </p:nvSpPr>
        <p:spPr>
          <a:xfrm>
            <a:off x="933450" y="4343400"/>
            <a:ext cx="4381500" cy="1355732"/>
          </a:xfrm>
        </p:spPr>
        <p:txBody>
          <a:bodyPr/>
          <a:lstStyle/>
          <a:p>
            <a:endParaRPr lang="en-US"/>
          </a:p>
        </p:txBody>
      </p:sp>
      <p:sp>
        <p:nvSpPr>
          <p:cNvPr id="17" name="Text Placeholder 6">
            <a:extLst>
              <a:ext uri="{FF2B5EF4-FFF2-40B4-BE49-F238E27FC236}">
                <a16:creationId xmlns:a16="http://schemas.microsoft.com/office/drawing/2014/main" id="{FE39004B-30FB-9952-A78B-D3A650D054E1}"/>
              </a:ext>
            </a:extLst>
          </p:cNvPr>
          <p:cNvSpPr>
            <a:spLocks noGrp="1"/>
          </p:cNvSpPr>
          <p:nvPr>
            <p:ph type="body" sz="quarter" idx="13"/>
          </p:nvPr>
        </p:nvSpPr>
        <p:spPr>
          <a:xfrm rot="10800000">
            <a:off x="314325" y="4953000"/>
            <a:ext cx="1143000" cy="1790700"/>
          </a:xfrm>
        </p:spPr>
        <p:txBody>
          <a:bodyPr/>
          <a:lstStyle/>
          <a:p>
            <a:endParaRPr lang="en-US"/>
          </a:p>
        </p:txBody>
      </p:sp>
    </p:spTree>
    <p:extLst>
      <p:ext uri="{BB962C8B-B14F-4D97-AF65-F5344CB8AC3E}">
        <p14:creationId xmlns:p14="http://schemas.microsoft.com/office/powerpoint/2010/main" val="112044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normAutofit fontScale="90000"/>
          </a:bodyPr>
          <a:lstStyle/>
          <a:p>
            <a:r>
              <a:rPr lang="en-US" dirty="0"/>
              <a:t>Goal: Get you more familiar with purchasing and reimbursement processes among other topics</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p:txBody>
          <a:bodyPr/>
          <a:lstStyle/>
          <a:p>
            <a:r>
              <a:rPr lang="en-US" dirty="0"/>
              <a:t>"No one can whistle a symphony. It takes a whole orchestra to play it." – H.E. </a:t>
            </a:r>
            <a:r>
              <a:rPr lang="en-US" dirty="0" err="1"/>
              <a:t>Luccock</a:t>
            </a:r>
            <a:endParaRPr lang="en-US" dirty="0"/>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2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EF76-7188-D544-DFEB-CE9275679A27}"/>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90F76AB1-8A06-FCE0-4FFF-A3CD41BD7E46}"/>
              </a:ext>
            </a:extLst>
          </p:cNvPr>
          <p:cNvSpPr>
            <a:spLocks noGrp="1"/>
          </p:cNvSpPr>
          <p:nvPr>
            <p:ph sz="quarter" idx="13"/>
          </p:nvPr>
        </p:nvSpPr>
        <p:spPr>
          <a:xfrm>
            <a:off x="548641" y="2667000"/>
            <a:ext cx="3642360" cy="3660648"/>
          </a:xfrm>
        </p:spPr>
        <p:txBody>
          <a:bodyPr/>
          <a:lstStyle/>
          <a:p>
            <a:r>
              <a:rPr lang="en-US" dirty="0"/>
              <a:t>Purchasing</a:t>
            </a:r>
          </a:p>
          <a:p>
            <a:pPr lvl="1"/>
            <a:r>
              <a:rPr lang="en-US" dirty="0"/>
              <a:t>What is a </a:t>
            </a:r>
            <a:r>
              <a:rPr lang="en-US" dirty="0" err="1"/>
              <a:t>Worktag</a:t>
            </a:r>
            <a:r>
              <a:rPr lang="en-US" dirty="0"/>
              <a:t>?</a:t>
            </a:r>
          </a:p>
          <a:p>
            <a:pPr lvl="1"/>
            <a:r>
              <a:rPr lang="en-US" dirty="0"/>
              <a:t>Overview of purchasing process</a:t>
            </a:r>
          </a:p>
          <a:p>
            <a:pPr lvl="1"/>
            <a:r>
              <a:rPr lang="en-US" dirty="0"/>
              <a:t>Reviewing different vendors</a:t>
            </a:r>
          </a:p>
          <a:p>
            <a:pPr lvl="1"/>
            <a:r>
              <a:rPr lang="en-US" dirty="0"/>
              <a:t>UVA marketplace</a:t>
            </a:r>
          </a:p>
          <a:p>
            <a:pPr lvl="1"/>
            <a:r>
              <a:rPr lang="en-US" dirty="0"/>
              <a:t>OTS</a:t>
            </a:r>
          </a:p>
          <a:p>
            <a:pPr lvl="1"/>
            <a:endParaRPr lang="en-US" dirty="0"/>
          </a:p>
        </p:txBody>
      </p:sp>
      <p:sp>
        <p:nvSpPr>
          <p:cNvPr id="4" name="Picture Placeholder 3">
            <a:extLst>
              <a:ext uri="{FF2B5EF4-FFF2-40B4-BE49-F238E27FC236}">
                <a16:creationId xmlns:a16="http://schemas.microsoft.com/office/drawing/2014/main" id="{82757DBE-F69F-976B-FCE9-48FFF7AEC3A0}"/>
              </a:ext>
            </a:extLst>
          </p:cNvPr>
          <p:cNvSpPr>
            <a:spLocks noGrp="1"/>
          </p:cNvSpPr>
          <p:nvPr>
            <p:ph type="pic" sz="quarter" idx="15"/>
          </p:nvPr>
        </p:nvSpPr>
        <p:spPr/>
        <p:txBody>
          <a:bodyPr/>
          <a:lstStyle/>
          <a:p>
            <a:endParaRPr lang="en-US"/>
          </a:p>
        </p:txBody>
      </p:sp>
      <p:sp>
        <p:nvSpPr>
          <p:cNvPr id="5" name="Text Placeholder 4">
            <a:extLst>
              <a:ext uri="{FF2B5EF4-FFF2-40B4-BE49-F238E27FC236}">
                <a16:creationId xmlns:a16="http://schemas.microsoft.com/office/drawing/2014/main" id="{DD1E9713-5A9D-E72C-984D-42BB4B1F4610}"/>
              </a:ext>
            </a:extLst>
          </p:cNvPr>
          <p:cNvSpPr>
            <a:spLocks noGrp="1"/>
          </p:cNvSpPr>
          <p:nvPr>
            <p:ph type="body" sz="quarter" idx="16"/>
          </p:nvPr>
        </p:nvSpPr>
        <p:spPr/>
        <p:txBody>
          <a:bodyPr/>
          <a:lstStyle/>
          <a:p>
            <a:endParaRPr lang="en-US"/>
          </a:p>
        </p:txBody>
      </p:sp>
      <p:sp>
        <p:nvSpPr>
          <p:cNvPr id="6" name="Slide Number Placeholder 5">
            <a:extLst>
              <a:ext uri="{FF2B5EF4-FFF2-40B4-BE49-F238E27FC236}">
                <a16:creationId xmlns:a16="http://schemas.microsoft.com/office/drawing/2014/main" id="{B7BAD659-ADAE-FF9F-2598-E44ACB36B9DD}"/>
              </a:ext>
            </a:extLst>
          </p:cNvPr>
          <p:cNvSpPr>
            <a:spLocks noGrp="1"/>
          </p:cNvSpPr>
          <p:nvPr>
            <p:ph type="sldNum" sz="quarter" idx="4"/>
          </p:nvPr>
        </p:nvSpPr>
        <p:spPr/>
        <p:txBody>
          <a:bodyPr/>
          <a:lstStyle/>
          <a:p>
            <a:fld id="{4FAB73BC-B049-4115-A692-8D63A059BFB8}" type="slidenum">
              <a:rPr lang="en-US" noProof="0" smtClean="0"/>
              <a:pPr/>
              <a:t>3</a:t>
            </a:fld>
            <a:endParaRPr lang="en-US" noProof="0" dirty="0"/>
          </a:p>
        </p:txBody>
      </p:sp>
      <p:sp>
        <p:nvSpPr>
          <p:cNvPr id="11" name="TextBox 10">
            <a:extLst>
              <a:ext uri="{FF2B5EF4-FFF2-40B4-BE49-F238E27FC236}">
                <a16:creationId xmlns:a16="http://schemas.microsoft.com/office/drawing/2014/main" id="{462A507E-9AE6-63A5-F90E-14E0B67E8B8A}"/>
              </a:ext>
            </a:extLst>
          </p:cNvPr>
          <p:cNvSpPr txBox="1"/>
          <p:nvPr/>
        </p:nvSpPr>
        <p:spPr>
          <a:xfrm>
            <a:off x="3962400" y="2643921"/>
            <a:ext cx="2819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Travel</a:t>
            </a:r>
          </a:p>
          <a:p>
            <a:pPr marL="742950" lvl="1" indent="-285750">
              <a:buFont typeface="Arial" panose="020B0604020202020204" pitchFamily="34" charset="0"/>
              <a:buChar char="•"/>
            </a:pPr>
            <a:r>
              <a:rPr lang="en-US" dirty="0"/>
              <a:t>Booking travel</a:t>
            </a:r>
          </a:p>
          <a:p>
            <a:pPr lvl="1"/>
            <a:endParaRPr lang="en-US" dirty="0"/>
          </a:p>
          <a:p>
            <a:pPr marL="285750" indent="-285750">
              <a:buFont typeface="Arial" panose="020B0604020202020204" pitchFamily="34" charset="0"/>
              <a:buChar char="•"/>
            </a:pPr>
            <a:r>
              <a:rPr lang="en-US" dirty="0"/>
              <a:t>Reimbursements</a:t>
            </a:r>
          </a:p>
          <a:p>
            <a:pPr marL="742950" lvl="1" indent="-285750">
              <a:buFont typeface="Arial" panose="020B0604020202020204" pitchFamily="34" charset="0"/>
              <a:buChar char="•"/>
            </a:pPr>
            <a:r>
              <a:rPr lang="en-US" dirty="0"/>
              <a:t>When appropriate?</a:t>
            </a:r>
          </a:p>
          <a:p>
            <a:pPr marL="742950" lvl="1" indent="-285750">
              <a:buFont typeface="Arial" panose="020B0604020202020204" pitchFamily="34" charset="0"/>
              <a:buChar char="•"/>
            </a:pPr>
            <a:r>
              <a:rPr lang="en-US" dirty="0"/>
              <a:t>Short demo in Workday?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
        <p:nvSpPr>
          <p:cNvPr id="13" name="TextBox 12">
            <a:extLst>
              <a:ext uri="{FF2B5EF4-FFF2-40B4-BE49-F238E27FC236}">
                <a16:creationId xmlns:a16="http://schemas.microsoft.com/office/drawing/2014/main" id="{89FB732D-B2BD-A407-FEC7-A8BBD4D64E61}"/>
              </a:ext>
            </a:extLst>
          </p:cNvPr>
          <p:cNvSpPr txBox="1"/>
          <p:nvPr/>
        </p:nvSpPr>
        <p:spPr>
          <a:xfrm>
            <a:off x="7010400" y="2667000"/>
            <a:ext cx="2819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Shipping</a:t>
            </a:r>
          </a:p>
          <a:p>
            <a:pPr marL="742950" lvl="1" indent="-285750">
              <a:buFont typeface="Arial" panose="020B0604020202020204" pitchFamily="34" charset="0"/>
              <a:buChar char="•"/>
            </a:pPr>
            <a:r>
              <a:rPr lang="en-US" dirty="0" err="1"/>
              <a:t>Fedex</a:t>
            </a:r>
            <a:endParaRPr lang="en-US" dirty="0"/>
          </a:p>
          <a:p>
            <a:pPr marL="742950" lvl="1" indent="-285750">
              <a:buFont typeface="Arial" panose="020B0604020202020204" pitchFamily="34" charset="0"/>
              <a:buChar char="•"/>
            </a:pPr>
            <a:r>
              <a:rPr lang="en-US" dirty="0"/>
              <a:t>International shipping and export controls</a:t>
            </a:r>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6155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r>
              <a:rPr lang="en-US" dirty="0"/>
              <a:t>Purchasing</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306905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diagram of a sample string&#10;&#10;Description automatically generated">
            <a:extLst>
              <a:ext uri="{FF2B5EF4-FFF2-40B4-BE49-F238E27FC236}">
                <a16:creationId xmlns:a16="http://schemas.microsoft.com/office/drawing/2014/main" id="{556BA71A-21E4-0445-2A7B-858D6C59CBB6}"/>
              </a:ext>
            </a:extLst>
          </p:cNvPr>
          <p:cNvPicPr>
            <a:picLocks noGrp="1" noChangeAspect="1"/>
          </p:cNvPicPr>
          <p:nvPr>
            <p:ph type="pic" sz="quarter" idx="17"/>
          </p:nvPr>
        </p:nvPicPr>
        <p:blipFill rotWithShape="1">
          <a:blip r:embed="rId3"/>
          <a:srcRect b="1647"/>
          <a:stretch/>
        </p:blipFill>
        <p:spPr>
          <a:xfrm>
            <a:off x="20" y="112976"/>
            <a:ext cx="12191979" cy="6745024"/>
          </a:xfrm>
          <a:noFill/>
        </p:spPr>
      </p:pic>
      <p:sp>
        <p:nvSpPr>
          <p:cNvPr id="5" name="Slide Number Placeholder 4">
            <a:extLst>
              <a:ext uri="{FF2B5EF4-FFF2-40B4-BE49-F238E27FC236}">
                <a16:creationId xmlns:a16="http://schemas.microsoft.com/office/drawing/2014/main" id="{77EDC297-A404-E568-8DF0-74BBECB1876F}"/>
              </a:ext>
            </a:extLst>
          </p:cNvPr>
          <p:cNvSpPr>
            <a:spLocks noGrp="1"/>
          </p:cNvSpPr>
          <p:nvPr>
            <p:ph type="sldNum" sz="quarter" idx="4"/>
          </p:nvPr>
        </p:nvSpPr>
        <p:spPr>
          <a:xfrm>
            <a:off x="628788" y="6339840"/>
            <a:ext cx="302281" cy="365760"/>
          </a:xfrm>
        </p:spPr>
        <p:txBody>
          <a:bodyPr anchor="ctr">
            <a:normAutofit/>
          </a:bodyPr>
          <a:lstStyle/>
          <a:p>
            <a:pPr>
              <a:spcAft>
                <a:spcPts val="600"/>
              </a:spcAft>
            </a:pPr>
            <a:fld id="{4FAB73BC-B049-4115-A692-8D63A059BFB8}" type="slidenum">
              <a:rPr lang="en-US" noProof="0" smtClean="0"/>
              <a:pPr>
                <a:spcAft>
                  <a:spcPts val="600"/>
                </a:spcAft>
              </a:pPr>
              <a:t>5</a:t>
            </a:fld>
            <a:endParaRPr lang="en-US" noProof="0"/>
          </a:p>
        </p:txBody>
      </p:sp>
      <p:sp>
        <p:nvSpPr>
          <p:cNvPr id="2" name="Title 1">
            <a:extLst>
              <a:ext uri="{FF2B5EF4-FFF2-40B4-BE49-F238E27FC236}">
                <a16:creationId xmlns:a16="http://schemas.microsoft.com/office/drawing/2014/main" id="{D8357B2F-0738-78B8-A986-A0D93CCC775D}"/>
              </a:ext>
            </a:extLst>
          </p:cNvPr>
          <p:cNvSpPr>
            <a:spLocks noGrp="1"/>
          </p:cNvSpPr>
          <p:nvPr>
            <p:ph type="title"/>
          </p:nvPr>
        </p:nvSpPr>
        <p:spPr>
          <a:xfrm>
            <a:off x="304800" y="381000"/>
            <a:ext cx="11106150" cy="518160"/>
          </a:xfrm>
          <a:solidFill>
            <a:schemeClr val="bg1"/>
          </a:solidFill>
        </p:spPr>
        <p:txBody>
          <a:bodyPr anchor="ctr">
            <a:normAutofit/>
          </a:bodyPr>
          <a:lstStyle/>
          <a:p>
            <a:r>
              <a:rPr lang="en-US" sz="2900" dirty="0"/>
              <a:t>What is a </a:t>
            </a:r>
            <a:r>
              <a:rPr lang="en-US" sz="2900" dirty="0" err="1"/>
              <a:t>worktag</a:t>
            </a:r>
            <a:r>
              <a:rPr lang="en-US" sz="2900" dirty="0"/>
              <a:t>?</a:t>
            </a:r>
          </a:p>
        </p:txBody>
      </p:sp>
    </p:spTree>
    <p:extLst>
      <p:ext uri="{BB962C8B-B14F-4D97-AF65-F5344CB8AC3E}">
        <p14:creationId xmlns:p14="http://schemas.microsoft.com/office/powerpoint/2010/main" val="10686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12D1-B729-2E06-64D3-80CF32C6A207}"/>
              </a:ext>
            </a:extLst>
          </p:cNvPr>
          <p:cNvSpPr>
            <a:spLocks noGrp="1"/>
          </p:cNvSpPr>
          <p:nvPr>
            <p:ph type="title"/>
          </p:nvPr>
        </p:nvSpPr>
        <p:spPr/>
        <p:txBody>
          <a:bodyPr/>
          <a:lstStyle/>
          <a:p>
            <a:r>
              <a:rPr lang="en-US" dirty="0"/>
              <a:t>Different vendors</a:t>
            </a:r>
          </a:p>
        </p:txBody>
      </p:sp>
      <p:sp>
        <p:nvSpPr>
          <p:cNvPr id="3" name="Content Placeholder 2">
            <a:extLst>
              <a:ext uri="{FF2B5EF4-FFF2-40B4-BE49-F238E27FC236}">
                <a16:creationId xmlns:a16="http://schemas.microsoft.com/office/drawing/2014/main" id="{2609D43D-6D4E-26A0-79DA-6A55947072B1}"/>
              </a:ext>
            </a:extLst>
          </p:cNvPr>
          <p:cNvSpPr>
            <a:spLocks noGrp="1"/>
          </p:cNvSpPr>
          <p:nvPr>
            <p:ph sz="quarter" idx="13"/>
          </p:nvPr>
        </p:nvSpPr>
        <p:spPr/>
        <p:txBody>
          <a:bodyPr/>
          <a:lstStyle/>
          <a:p>
            <a:r>
              <a:rPr lang="en-US" dirty="0"/>
              <a:t>Vendors who we have contracts with. Give us better pricing, exclusive services, perks, etc. Ex: Fischer Scientific</a:t>
            </a:r>
          </a:p>
          <a:p>
            <a:r>
              <a:rPr lang="en-US" dirty="0"/>
              <a:t>Contract vendors are in UVA marketplace</a:t>
            </a:r>
          </a:p>
        </p:txBody>
      </p:sp>
      <p:sp>
        <p:nvSpPr>
          <p:cNvPr id="4" name="Text Placeholder 3">
            <a:extLst>
              <a:ext uri="{FF2B5EF4-FFF2-40B4-BE49-F238E27FC236}">
                <a16:creationId xmlns:a16="http://schemas.microsoft.com/office/drawing/2014/main" id="{761C910B-7B0C-BB61-45E1-BC35D6D0E011}"/>
              </a:ext>
            </a:extLst>
          </p:cNvPr>
          <p:cNvSpPr>
            <a:spLocks noGrp="1"/>
          </p:cNvSpPr>
          <p:nvPr>
            <p:ph type="body" sz="quarter" idx="16"/>
          </p:nvPr>
        </p:nvSpPr>
        <p:spPr/>
        <p:txBody>
          <a:bodyPr/>
          <a:lstStyle/>
          <a:p>
            <a:r>
              <a:rPr lang="en-US" dirty="0"/>
              <a:t>Contract Vendor</a:t>
            </a:r>
          </a:p>
        </p:txBody>
      </p:sp>
      <p:sp>
        <p:nvSpPr>
          <p:cNvPr id="5" name="Picture Placeholder 4">
            <a:extLst>
              <a:ext uri="{FF2B5EF4-FFF2-40B4-BE49-F238E27FC236}">
                <a16:creationId xmlns:a16="http://schemas.microsoft.com/office/drawing/2014/main" id="{F47C6228-85C4-A39A-F70C-CE6BB87E27D0}"/>
              </a:ext>
            </a:extLst>
          </p:cNvPr>
          <p:cNvSpPr>
            <a:spLocks noGrp="1"/>
          </p:cNvSpPr>
          <p:nvPr>
            <p:ph type="pic" sz="quarter" idx="21"/>
          </p:nvPr>
        </p:nvSpPr>
        <p:spPr/>
        <p:txBody>
          <a:bodyPr/>
          <a:lstStyle/>
          <a:p>
            <a:endParaRPr lang="en-US"/>
          </a:p>
        </p:txBody>
      </p:sp>
      <p:sp>
        <p:nvSpPr>
          <p:cNvPr id="6" name="Content Placeholder 5">
            <a:extLst>
              <a:ext uri="{FF2B5EF4-FFF2-40B4-BE49-F238E27FC236}">
                <a16:creationId xmlns:a16="http://schemas.microsoft.com/office/drawing/2014/main" id="{5FF14D26-4E5E-3CF7-E6B7-0960F9EB77FC}"/>
              </a:ext>
            </a:extLst>
          </p:cNvPr>
          <p:cNvSpPr>
            <a:spLocks noGrp="1"/>
          </p:cNvSpPr>
          <p:nvPr>
            <p:ph sz="quarter" idx="22"/>
          </p:nvPr>
        </p:nvSpPr>
        <p:spPr/>
        <p:txBody>
          <a:bodyPr/>
          <a:lstStyle/>
          <a:p>
            <a:r>
              <a:rPr lang="en-US" dirty="0"/>
              <a:t>Vendor who is registered in UVA’s payment system so they can get paid for their goods/services. We don’t have contracts with them.</a:t>
            </a:r>
          </a:p>
          <a:p>
            <a:r>
              <a:rPr lang="en-US" dirty="0"/>
              <a:t>Contract vendors are NOT in UVA marketplace. Use OTS to request items.</a:t>
            </a:r>
          </a:p>
        </p:txBody>
      </p:sp>
      <p:sp>
        <p:nvSpPr>
          <p:cNvPr id="7" name="Text Placeholder 6">
            <a:extLst>
              <a:ext uri="{FF2B5EF4-FFF2-40B4-BE49-F238E27FC236}">
                <a16:creationId xmlns:a16="http://schemas.microsoft.com/office/drawing/2014/main" id="{D3579043-941C-0931-2FA5-DB59390DAF6B}"/>
              </a:ext>
            </a:extLst>
          </p:cNvPr>
          <p:cNvSpPr>
            <a:spLocks noGrp="1"/>
          </p:cNvSpPr>
          <p:nvPr>
            <p:ph type="body" sz="quarter" idx="23"/>
          </p:nvPr>
        </p:nvSpPr>
        <p:spPr/>
        <p:txBody>
          <a:bodyPr/>
          <a:lstStyle/>
          <a:p>
            <a:r>
              <a:rPr lang="en-US" dirty="0"/>
              <a:t>Registered Vendor</a:t>
            </a:r>
          </a:p>
        </p:txBody>
      </p:sp>
      <p:sp>
        <p:nvSpPr>
          <p:cNvPr id="8" name="Picture Placeholder 7">
            <a:extLst>
              <a:ext uri="{FF2B5EF4-FFF2-40B4-BE49-F238E27FC236}">
                <a16:creationId xmlns:a16="http://schemas.microsoft.com/office/drawing/2014/main" id="{EB7539FC-7250-6833-3482-359F83C615CF}"/>
              </a:ext>
            </a:extLst>
          </p:cNvPr>
          <p:cNvSpPr>
            <a:spLocks noGrp="1"/>
          </p:cNvSpPr>
          <p:nvPr>
            <p:ph type="pic" sz="quarter" idx="24"/>
          </p:nvPr>
        </p:nvSpPr>
        <p:spPr/>
        <p:txBody>
          <a:bodyPr/>
          <a:lstStyle/>
          <a:p>
            <a:endParaRPr lang="en-US"/>
          </a:p>
        </p:txBody>
      </p:sp>
      <p:sp>
        <p:nvSpPr>
          <p:cNvPr id="9" name="Slide Number Placeholder 8">
            <a:extLst>
              <a:ext uri="{FF2B5EF4-FFF2-40B4-BE49-F238E27FC236}">
                <a16:creationId xmlns:a16="http://schemas.microsoft.com/office/drawing/2014/main" id="{7A6D8C17-06AB-E0E6-E82A-019553557097}"/>
              </a:ext>
            </a:extLst>
          </p:cNvPr>
          <p:cNvSpPr>
            <a:spLocks noGrp="1"/>
          </p:cNvSpPr>
          <p:nvPr>
            <p:ph type="sldNum" sz="quarter" idx="4"/>
          </p:nvPr>
        </p:nvSpPr>
        <p:spPr/>
        <p:txBody>
          <a:bodyPr/>
          <a:lstStyle/>
          <a:p>
            <a:fld id="{4FAB73BC-B049-4115-A692-8D63A059BFB8}" type="slidenum">
              <a:rPr lang="en-US" noProof="0" smtClean="0"/>
              <a:pPr/>
              <a:t>6</a:t>
            </a:fld>
            <a:endParaRPr lang="en-US" noProof="0" dirty="0"/>
          </a:p>
        </p:txBody>
      </p:sp>
    </p:spTree>
    <p:extLst>
      <p:ext uri="{BB962C8B-B14F-4D97-AF65-F5344CB8AC3E}">
        <p14:creationId xmlns:p14="http://schemas.microsoft.com/office/powerpoint/2010/main" val="295431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7395-36E2-B1DB-8B66-679DDE8AD9D4}"/>
              </a:ext>
            </a:extLst>
          </p:cNvPr>
          <p:cNvSpPr>
            <a:spLocks noGrp="1"/>
          </p:cNvSpPr>
          <p:nvPr>
            <p:ph type="title"/>
          </p:nvPr>
        </p:nvSpPr>
        <p:spPr/>
        <p:txBody>
          <a:bodyPr/>
          <a:lstStyle/>
          <a:p>
            <a:r>
              <a:rPr lang="en-US" dirty="0"/>
              <a:t>SWAM Vendors</a:t>
            </a:r>
          </a:p>
        </p:txBody>
      </p:sp>
      <p:sp>
        <p:nvSpPr>
          <p:cNvPr id="3" name="Content Placeholder 2">
            <a:extLst>
              <a:ext uri="{FF2B5EF4-FFF2-40B4-BE49-F238E27FC236}">
                <a16:creationId xmlns:a16="http://schemas.microsoft.com/office/drawing/2014/main" id="{2EF49D97-C5BF-B037-B192-B00AAFA51DB4}"/>
              </a:ext>
            </a:extLst>
          </p:cNvPr>
          <p:cNvSpPr>
            <a:spLocks noGrp="1"/>
          </p:cNvSpPr>
          <p:nvPr>
            <p:ph sz="quarter" idx="13"/>
          </p:nvPr>
        </p:nvSpPr>
        <p:spPr/>
        <p:txBody>
          <a:bodyPr/>
          <a:lstStyle/>
          <a:p>
            <a:r>
              <a:rPr lang="en-US" dirty="0"/>
              <a:t>SWAM: Small, Minority, and women-owned business. Goes through vetting process by state. Specific criteria found here: </a:t>
            </a:r>
            <a:r>
              <a:rPr lang="en-US" dirty="0">
                <a:hlinkClick r:id="rId2"/>
              </a:rPr>
              <a:t>https://sbsd.virginia.gov/certification-division/swam/</a:t>
            </a:r>
            <a:endParaRPr lang="en-US" dirty="0"/>
          </a:p>
          <a:p>
            <a:r>
              <a:rPr lang="en-US" dirty="0"/>
              <a:t>SWAM directory: </a:t>
            </a:r>
            <a:r>
              <a:rPr lang="en-US" dirty="0">
                <a:hlinkClick r:id="rId3"/>
              </a:rPr>
              <a:t>https://directory.sbsd.virginia.gov/#/executiveExport</a:t>
            </a:r>
            <a:endParaRPr lang="en-US" dirty="0"/>
          </a:p>
          <a:p>
            <a:endParaRPr lang="en-US" dirty="0"/>
          </a:p>
        </p:txBody>
      </p:sp>
      <p:sp>
        <p:nvSpPr>
          <p:cNvPr id="4" name="Picture Placeholder 3">
            <a:extLst>
              <a:ext uri="{FF2B5EF4-FFF2-40B4-BE49-F238E27FC236}">
                <a16:creationId xmlns:a16="http://schemas.microsoft.com/office/drawing/2014/main" id="{2022193E-807E-930B-EA17-A4EE7B812EE2}"/>
              </a:ext>
            </a:extLst>
          </p:cNvPr>
          <p:cNvSpPr>
            <a:spLocks noGrp="1"/>
          </p:cNvSpPr>
          <p:nvPr>
            <p:ph type="pic" sz="quarter" idx="15"/>
          </p:nvPr>
        </p:nvSpPr>
        <p:spPr/>
        <p:txBody>
          <a:bodyPr/>
          <a:lstStyle/>
          <a:p>
            <a:endParaRPr lang="en-US"/>
          </a:p>
        </p:txBody>
      </p:sp>
      <p:sp>
        <p:nvSpPr>
          <p:cNvPr id="5" name="Slide Number Placeholder 4">
            <a:extLst>
              <a:ext uri="{FF2B5EF4-FFF2-40B4-BE49-F238E27FC236}">
                <a16:creationId xmlns:a16="http://schemas.microsoft.com/office/drawing/2014/main" id="{F7BFB80F-B695-C10A-C8A3-CF11845D3869}"/>
              </a:ext>
            </a:extLst>
          </p:cNvPr>
          <p:cNvSpPr>
            <a:spLocks noGrp="1"/>
          </p:cNvSpPr>
          <p:nvPr>
            <p:ph type="sldNum" sz="quarter" idx="4"/>
          </p:nvPr>
        </p:nvSpPr>
        <p:spPr/>
        <p:txBody>
          <a:bodyPr/>
          <a:lstStyle/>
          <a:p>
            <a:fld id="{4FAB73BC-B049-4115-A692-8D63A059BFB8}" type="slidenum">
              <a:rPr lang="en-US" noProof="0" smtClean="0"/>
              <a:pPr/>
              <a:t>7</a:t>
            </a:fld>
            <a:endParaRPr lang="en-US" noProof="0" dirty="0"/>
          </a:p>
        </p:txBody>
      </p:sp>
    </p:spTree>
    <p:extLst>
      <p:ext uri="{BB962C8B-B14F-4D97-AF65-F5344CB8AC3E}">
        <p14:creationId xmlns:p14="http://schemas.microsoft.com/office/powerpoint/2010/main" val="211932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393E59-C638-394C-4F84-11BBA7BCD742}"/>
              </a:ext>
            </a:extLst>
          </p:cNvPr>
          <p:cNvSpPr>
            <a:spLocks noGrp="1"/>
          </p:cNvSpPr>
          <p:nvPr>
            <p:ph type="title"/>
          </p:nvPr>
        </p:nvSpPr>
        <p:spPr>
          <a:xfrm>
            <a:off x="538365" y="609600"/>
            <a:ext cx="10805160" cy="707886"/>
          </a:xfrm>
        </p:spPr>
        <p:txBody>
          <a:bodyPr/>
          <a:lstStyle/>
          <a:p>
            <a:r>
              <a:rPr lang="en-US" dirty="0"/>
              <a:t>Basic Purchasing process in UVA marketplace</a:t>
            </a:r>
          </a:p>
        </p:txBody>
      </p:sp>
      <p:sp>
        <p:nvSpPr>
          <p:cNvPr id="5" name="Slide Number Placeholder 4">
            <a:extLst>
              <a:ext uri="{FF2B5EF4-FFF2-40B4-BE49-F238E27FC236}">
                <a16:creationId xmlns:a16="http://schemas.microsoft.com/office/drawing/2014/main" id="{C926F105-84E4-FB6B-BE10-547D3EE61499}"/>
              </a:ext>
            </a:extLst>
          </p:cNvPr>
          <p:cNvSpPr>
            <a:spLocks noGrp="1"/>
          </p:cNvSpPr>
          <p:nvPr>
            <p:ph type="sldNum" sz="quarter" idx="4"/>
          </p:nvPr>
        </p:nvSpPr>
        <p:spPr/>
        <p:txBody>
          <a:bodyPr/>
          <a:lstStyle/>
          <a:p>
            <a:fld id="{4FAB73BC-B049-4115-A692-8D63A059BFB8}" type="slidenum">
              <a:rPr lang="en-US" noProof="0" smtClean="0"/>
              <a:pPr/>
              <a:t>8</a:t>
            </a:fld>
            <a:endParaRPr lang="en-US" noProof="0" dirty="0"/>
          </a:p>
        </p:txBody>
      </p:sp>
      <p:graphicFrame>
        <p:nvGraphicFramePr>
          <p:cNvPr id="6" name="Content Placeholder 5">
            <a:extLst>
              <a:ext uri="{FF2B5EF4-FFF2-40B4-BE49-F238E27FC236}">
                <a16:creationId xmlns:a16="http://schemas.microsoft.com/office/drawing/2014/main" id="{9F2BDD00-565D-19F8-FE6A-78401DA86937}"/>
              </a:ext>
            </a:extLst>
          </p:cNvPr>
          <p:cNvGraphicFramePr>
            <a:graphicFrameLocks noGrp="1"/>
          </p:cNvGraphicFramePr>
          <p:nvPr>
            <p:ph sz="quarter" idx="4294967295"/>
            <p:extLst>
              <p:ext uri="{D42A27DB-BD31-4B8C-83A1-F6EECF244321}">
                <p14:modId xmlns:p14="http://schemas.microsoft.com/office/powerpoint/2010/main" val="2020058593"/>
              </p:ext>
            </p:extLst>
          </p:nvPr>
        </p:nvGraphicFramePr>
        <p:xfrm>
          <a:off x="304800" y="1317486"/>
          <a:ext cx="11048999" cy="49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013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159AF-0E04-EBFC-2AFD-280B5996EFF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5FEBE2D1-77DE-DC74-C51A-E0CBDFD85FC5}"/>
              </a:ext>
            </a:extLst>
          </p:cNvPr>
          <p:cNvSpPr>
            <a:spLocks noGrp="1"/>
          </p:cNvSpPr>
          <p:nvPr>
            <p:ph type="body" sz="quarter" idx="22"/>
          </p:nvPr>
        </p:nvSpPr>
        <p:spPr/>
        <p:txBody>
          <a:bodyPr/>
          <a:lstStyle/>
          <a:p>
            <a:endParaRPr lang="en-US"/>
          </a:p>
        </p:txBody>
      </p:sp>
      <p:sp>
        <p:nvSpPr>
          <p:cNvPr id="4" name="Title 3">
            <a:extLst>
              <a:ext uri="{FF2B5EF4-FFF2-40B4-BE49-F238E27FC236}">
                <a16:creationId xmlns:a16="http://schemas.microsoft.com/office/drawing/2014/main" id="{86844C43-830A-B8A9-A5D8-0D8FB0C65F84}"/>
              </a:ext>
            </a:extLst>
          </p:cNvPr>
          <p:cNvSpPr>
            <a:spLocks noGrp="1"/>
          </p:cNvSpPr>
          <p:nvPr>
            <p:ph type="title"/>
          </p:nvPr>
        </p:nvSpPr>
        <p:spPr/>
        <p:txBody>
          <a:bodyPr/>
          <a:lstStyle/>
          <a:p>
            <a:r>
              <a:rPr lang="en-US" dirty="0"/>
              <a:t>Booking Travel &amp; Reimbursements</a:t>
            </a:r>
          </a:p>
        </p:txBody>
      </p:sp>
      <p:sp>
        <p:nvSpPr>
          <p:cNvPr id="5" name="Text Placeholder 4">
            <a:extLst>
              <a:ext uri="{FF2B5EF4-FFF2-40B4-BE49-F238E27FC236}">
                <a16:creationId xmlns:a16="http://schemas.microsoft.com/office/drawing/2014/main" id="{B074BC9A-7866-72D0-9F7B-8C3ADDE5BF71}"/>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1067636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356</TotalTime>
  <Words>886</Words>
  <Application>Microsoft Office PowerPoint</Application>
  <PresentationFormat>Widescreen</PresentationFormat>
  <Paragraphs>113</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 Cen MT</vt:lpstr>
      <vt:lpstr>Tw Cen MT Condensed</vt:lpstr>
      <vt:lpstr>Wingdings 3</vt:lpstr>
      <vt:lpstr>ModernClassicBlock-3</vt:lpstr>
      <vt:lpstr>Purchasing and Reimbursement Workshop </vt:lpstr>
      <vt:lpstr>Goal: Get you more familiar with purchasing and reimbursement processes among other topics</vt:lpstr>
      <vt:lpstr>Agenda</vt:lpstr>
      <vt:lpstr>Purchasing</vt:lpstr>
      <vt:lpstr>What is a worktag?</vt:lpstr>
      <vt:lpstr>Different vendors</vt:lpstr>
      <vt:lpstr>SWAM Vendors</vt:lpstr>
      <vt:lpstr>Basic Purchasing process in UVA marketplace</vt:lpstr>
      <vt:lpstr>Booking Travel &amp; Reimbursements</vt:lpstr>
      <vt:lpstr>Booking Travel-Quick recap</vt:lpstr>
      <vt:lpstr>When to do a reimbursement?</vt:lpstr>
      <vt:lpstr>Shipping &amp; Export Controls</vt:lpstr>
      <vt:lpstr>Fedex &amp; Export Controls</vt:lpstr>
      <vt:lpstr>Staffing Changes as of 11/29/23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and Reimbursement Workshop </dc:title>
  <dc:creator>Jackson, Elizabeth (ej2h)</dc:creator>
  <cp:lastModifiedBy>Jackson, Elizabeth (ej2h)</cp:lastModifiedBy>
  <cp:revision>6</cp:revision>
  <dcterms:created xsi:type="dcterms:W3CDTF">2023-11-29T15:25:55Z</dcterms:created>
  <dcterms:modified xsi:type="dcterms:W3CDTF">2023-11-29T21:22:05Z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